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1620" y="31496"/>
            <a:ext cx="11668759" cy="3521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17445" y="1300225"/>
            <a:ext cx="8226425" cy="39154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1533144"/>
            <a:ext cx="12192000" cy="3852545"/>
            <a:chOff x="0" y="1533144"/>
            <a:chExt cx="12192000" cy="3852545"/>
          </a:xfrm>
        </p:grpSpPr>
        <p:sp>
          <p:nvSpPr>
            <p:cNvPr id="4" name="object 4"/>
            <p:cNvSpPr/>
            <p:nvPr/>
          </p:nvSpPr>
          <p:spPr>
            <a:xfrm>
              <a:off x="2328545" y="1541145"/>
              <a:ext cx="7543800" cy="3836035"/>
            </a:xfrm>
            <a:custGeom>
              <a:avLst/>
              <a:gdLst/>
              <a:ahLst/>
              <a:cxnLst/>
              <a:rect l="l" t="t" r="r" b="b"/>
              <a:pathLst>
                <a:path w="7543800" h="3836035">
                  <a:moveTo>
                    <a:pt x="0" y="3836034"/>
                  </a:moveTo>
                  <a:lnTo>
                    <a:pt x="7543800" y="3836034"/>
                  </a:lnTo>
                  <a:lnTo>
                    <a:pt x="7543800" y="0"/>
                  </a:lnTo>
                  <a:lnTo>
                    <a:pt x="0" y="0"/>
                  </a:lnTo>
                  <a:lnTo>
                    <a:pt x="0" y="3836034"/>
                  </a:lnTo>
                  <a:close/>
                </a:path>
              </a:pathLst>
            </a:custGeom>
            <a:ln w="16002">
              <a:solidFill>
                <a:srgbClr val="8399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147694"/>
              <a:ext cx="2461260" cy="6127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35819" y="3147694"/>
              <a:ext cx="2456179" cy="61277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692400" y="3522345"/>
              <a:ext cx="6816090" cy="0"/>
            </a:xfrm>
            <a:custGeom>
              <a:avLst/>
              <a:gdLst/>
              <a:ahLst/>
              <a:cxnLst/>
              <a:rect l="l" t="t" r="r" b="b"/>
              <a:pathLst>
                <a:path w="6816090">
                  <a:moveTo>
                    <a:pt x="0" y="0"/>
                  </a:moveTo>
                  <a:lnTo>
                    <a:pt x="6816090" y="0"/>
                  </a:lnTo>
                </a:path>
              </a:pathLst>
            </a:custGeom>
            <a:ln w="16002">
              <a:solidFill>
                <a:srgbClr val="8399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892298" y="1923414"/>
            <a:ext cx="6410325" cy="123952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1047115">
              <a:lnSpc>
                <a:spcPts val="4760"/>
              </a:lnSpc>
              <a:spcBef>
                <a:spcPts val="240"/>
              </a:spcBef>
              <a:tabLst>
                <a:tab pos="3993515" algn="l"/>
              </a:tabLst>
            </a:pPr>
            <a:r>
              <a:rPr sz="4000" dirty="0">
                <a:solidFill>
                  <a:srgbClr val="242424"/>
                </a:solidFill>
              </a:rPr>
              <a:t>Предупреждение</a:t>
            </a:r>
            <a:r>
              <a:rPr sz="4000" spc="-185" dirty="0">
                <a:solidFill>
                  <a:srgbClr val="242424"/>
                </a:solidFill>
              </a:rPr>
              <a:t> </a:t>
            </a:r>
            <a:r>
              <a:rPr sz="4000" spc="-50" dirty="0">
                <a:solidFill>
                  <a:srgbClr val="242424"/>
                </a:solidFill>
              </a:rPr>
              <a:t>и </a:t>
            </a:r>
            <a:r>
              <a:rPr sz="4000" spc="-10" dirty="0">
                <a:solidFill>
                  <a:srgbClr val="242424"/>
                </a:solidFill>
              </a:rPr>
              <a:t>противодействие</a:t>
            </a:r>
            <a:r>
              <a:rPr sz="4000" dirty="0">
                <a:solidFill>
                  <a:srgbClr val="242424"/>
                </a:solidFill>
              </a:rPr>
              <a:t>	</a:t>
            </a:r>
            <a:r>
              <a:rPr sz="4000" spc="-125" dirty="0">
                <a:solidFill>
                  <a:srgbClr val="242424"/>
                </a:solidFill>
              </a:rPr>
              <a:t>коррупции</a:t>
            </a:r>
            <a:endParaRPr sz="4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153410"/>
            <a:ext cx="761365" cy="60705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83869" y="38100"/>
            <a:ext cx="11708130" cy="6456680"/>
            <a:chOff x="483869" y="38100"/>
            <a:chExt cx="11708130" cy="645668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6350" y="3153410"/>
              <a:ext cx="755650" cy="60705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83869" y="438150"/>
              <a:ext cx="11239500" cy="6056630"/>
            </a:xfrm>
            <a:custGeom>
              <a:avLst/>
              <a:gdLst/>
              <a:ahLst/>
              <a:cxnLst/>
              <a:rect l="l" t="t" r="r" b="b"/>
              <a:pathLst>
                <a:path w="11239500" h="6056630">
                  <a:moveTo>
                    <a:pt x="11239500" y="0"/>
                  </a:moveTo>
                  <a:lnTo>
                    <a:pt x="0" y="0"/>
                  </a:lnTo>
                  <a:lnTo>
                    <a:pt x="0" y="6056630"/>
                  </a:lnTo>
                  <a:lnTo>
                    <a:pt x="11239500" y="6056630"/>
                  </a:lnTo>
                  <a:lnTo>
                    <a:pt x="11239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90465" y="4262120"/>
              <a:ext cx="4535805" cy="1939289"/>
            </a:xfrm>
            <a:custGeom>
              <a:avLst/>
              <a:gdLst/>
              <a:ahLst/>
              <a:cxnLst/>
              <a:rect l="l" t="t" r="r" b="b"/>
              <a:pathLst>
                <a:path w="4535805" h="1939289">
                  <a:moveTo>
                    <a:pt x="4535804" y="0"/>
                  </a:moveTo>
                  <a:lnTo>
                    <a:pt x="0" y="0"/>
                  </a:lnTo>
                  <a:lnTo>
                    <a:pt x="0" y="1939289"/>
                  </a:lnTo>
                  <a:lnTo>
                    <a:pt x="4535804" y="1939289"/>
                  </a:lnTo>
                  <a:lnTo>
                    <a:pt x="4535804" y="0"/>
                  </a:lnTo>
                  <a:close/>
                </a:path>
              </a:pathLst>
            </a:custGeom>
            <a:solidFill>
              <a:srgbClr val="F7E6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90465" y="4262120"/>
              <a:ext cx="4535805" cy="1939289"/>
            </a:xfrm>
            <a:custGeom>
              <a:avLst/>
              <a:gdLst/>
              <a:ahLst/>
              <a:cxnLst/>
              <a:rect l="l" t="t" r="r" b="b"/>
              <a:pathLst>
                <a:path w="4535805" h="1939289">
                  <a:moveTo>
                    <a:pt x="0" y="1939289"/>
                  </a:moveTo>
                  <a:lnTo>
                    <a:pt x="4535804" y="1939289"/>
                  </a:lnTo>
                  <a:lnTo>
                    <a:pt x="4535804" y="0"/>
                  </a:lnTo>
                  <a:lnTo>
                    <a:pt x="0" y="0"/>
                  </a:lnTo>
                  <a:lnTo>
                    <a:pt x="0" y="1939289"/>
                  </a:lnTo>
                  <a:close/>
                </a:path>
              </a:pathLst>
            </a:custGeom>
            <a:ln w="19050">
              <a:solidFill>
                <a:srgbClr val="792C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3869" y="38100"/>
              <a:ext cx="4224655" cy="400050"/>
            </a:xfrm>
            <a:custGeom>
              <a:avLst/>
              <a:gdLst/>
              <a:ahLst/>
              <a:cxnLst/>
              <a:rect l="l" t="t" r="r" b="b"/>
              <a:pathLst>
                <a:path w="4224655" h="400050">
                  <a:moveTo>
                    <a:pt x="4224655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4224655" y="400050"/>
                  </a:lnTo>
                  <a:lnTo>
                    <a:pt x="4224655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95644" y="1395094"/>
              <a:ext cx="307975" cy="608965"/>
            </a:xfrm>
            <a:custGeom>
              <a:avLst/>
              <a:gdLst/>
              <a:ahLst/>
              <a:cxnLst/>
              <a:rect l="l" t="t" r="r" b="b"/>
              <a:pathLst>
                <a:path w="307975" h="608964">
                  <a:moveTo>
                    <a:pt x="230504" y="0"/>
                  </a:moveTo>
                  <a:lnTo>
                    <a:pt x="76834" y="0"/>
                  </a:lnTo>
                  <a:lnTo>
                    <a:pt x="76834" y="454659"/>
                  </a:lnTo>
                  <a:lnTo>
                    <a:pt x="0" y="454659"/>
                  </a:lnTo>
                  <a:lnTo>
                    <a:pt x="153669" y="608964"/>
                  </a:lnTo>
                  <a:lnTo>
                    <a:pt x="307975" y="454659"/>
                  </a:lnTo>
                  <a:lnTo>
                    <a:pt x="230504" y="454659"/>
                  </a:lnTo>
                  <a:lnTo>
                    <a:pt x="230504" y="0"/>
                  </a:lnTo>
                  <a:close/>
                </a:path>
              </a:pathLst>
            </a:custGeom>
            <a:solidFill>
              <a:srgbClr val="E1AA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95644" y="1395094"/>
              <a:ext cx="307975" cy="608965"/>
            </a:xfrm>
            <a:custGeom>
              <a:avLst/>
              <a:gdLst/>
              <a:ahLst/>
              <a:cxnLst/>
              <a:rect l="l" t="t" r="r" b="b"/>
              <a:pathLst>
                <a:path w="307975" h="608964">
                  <a:moveTo>
                    <a:pt x="0" y="454659"/>
                  </a:moveTo>
                  <a:lnTo>
                    <a:pt x="76834" y="454659"/>
                  </a:lnTo>
                  <a:lnTo>
                    <a:pt x="76834" y="0"/>
                  </a:lnTo>
                  <a:lnTo>
                    <a:pt x="230504" y="0"/>
                  </a:lnTo>
                  <a:lnTo>
                    <a:pt x="230504" y="454659"/>
                  </a:lnTo>
                  <a:lnTo>
                    <a:pt x="307975" y="454659"/>
                  </a:lnTo>
                  <a:lnTo>
                    <a:pt x="153669" y="608964"/>
                  </a:lnTo>
                  <a:lnTo>
                    <a:pt x="0" y="454659"/>
                  </a:lnTo>
                  <a:close/>
                </a:path>
              </a:pathLst>
            </a:custGeom>
            <a:ln w="16002">
              <a:solidFill>
                <a:srgbClr val="511E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73474" y="3794759"/>
              <a:ext cx="4552950" cy="339725"/>
            </a:xfrm>
            <a:custGeom>
              <a:avLst/>
              <a:gdLst/>
              <a:ahLst/>
              <a:cxnLst/>
              <a:rect l="l" t="t" r="r" b="b"/>
              <a:pathLst>
                <a:path w="4552950" h="339725">
                  <a:moveTo>
                    <a:pt x="0" y="0"/>
                  </a:moveTo>
                  <a:lnTo>
                    <a:pt x="1904" y="66039"/>
                  </a:lnTo>
                  <a:lnTo>
                    <a:pt x="8254" y="120014"/>
                  </a:lnTo>
                  <a:lnTo>
                    <a:pt x="17145" y="156209"/>
                  </a:lnTo>
                  <a:lnTo>
                    <a:pt x="27939" y="169544"/>
                  </a:lnTo>
                  <a:lnTo>
                    <a:pt x="2247900" y="169544"/>
                  </a:lnTo>
                  <a:lnTo>
                    <a:pt x="2259329" y="182879"/>
                  </a:lnTo>
                  <a:lnTo>
                    <a:pt x="2268220" y="219709"/>
                  </a:lnTo>
                  <a:lnTo>
                    <a:pt x="2273935" y="273684"/>
                  </a:lnTo>
                  <a:lnTo>
                    <a:pt x="2276475" y="339725"/>
                  </a:lnTo>
                  <a:lnTo>
                    <a:pt x="2278379" y="273684"/>
                  </a:lnTo>
                  <a:lnTo>
                    <a:pt x="2284729" y="219709"/>
                  </a:lnTo>
                  <a:lnTo>
                    <a:pt x="2293620" y="182879"/>
                  </a:lnTo>
                  <a:lnTo>
                    <a:pt x="2304415" y="169544"/>
                  </a:lnTo>
                  <a:lnTo>
                    <a:pt x="4524375" y="169544"/>
                  </a:lnTo>
                  <a:lnTo>
                    <a:pt x="4535805" y="156209"/>
                  </a:lnTo>
                  <a:lnTo>
                    <a:pt x="4544695" y="120014"/>
                  </a:lnTo>
                  <a:lnTo>
                    <a:pt x="4550409" y="66039"/>
                  </a:lnTo>
                  <a:lnTo>
                    <a:pt x="4552950" y="0"/>
                  </a:lnTo>
                </a:path>
              </a:pathLst>
            </a:custGeom>
            <a:ln w="25146">
              <a:solidFill>
                <a:srgbClr val="511E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93390" y="4261484"/>
              <a:ext cx="1996439" cy="193928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983865" y="4251959"/>
              <a:ext cx="2015489" cy="1958339"/>
            </a:xfrm>
            <a:custGeom>
              <a:avLst/>
              <a:gdLst/>
              <a:ahLst/>
              <a:cxnLst/>
              <a:rect l="l" t="t" r="r" b="b"/>
              <a:pathLst>
                <a:path w="2015489" h="1958339">
                  <a:moveTo>
                    <a:pt x="0" y="1958339"/>
                  </a:moveTo>
                  <a:lnTo>
                    <a:pt x="2015489" y="1958339"/>
                  </a:lnTo>
                  <a:lnTo>
                    <a:pt x="2015489" y="0"/>
                  </a:lnTo>
                  <a:lnTo>
                    <a:pt x="0" y="0"/>
                  </a:lnTo>
                  <a:lnTo>
                    <a:pt x="0" y="1958339"/>
                  </a:lnTo>
                  <a:close/>
                </a:path>
              </a:pathLst>
            </a:custGeom>
            <a:ln w="19050">
              <a:solidFill>
                <a:srgbClr val="792C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4954270" y="871855"/>
            <a:ext cx="1992630" cy="52387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2222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175"/>
              </a:spcBef>
            </a:pPr>
            <a:r>
              <a:rPr sz="2800" spc="-10" dirty="0">
                <a:solidFill>
                  <a:srgbClr val="000000"/>
                </a:solidFill>
              </a:rPr>
              <a:t>Коррупция</a:t>
            </a:r>
            <a:endParaRPr sz="2800"/>
          </a:p>
        </p:txBody>
      </p:sp>
      <p:sp>
        <p:nvSpPr>
          <p:cNvPr id="16" name="object 16"/>
          <p:cNvSpPr txBox="1"/>
          <p:nvPr/>
        </p:nvSpPr>
        <p:spPr>
          <a:xfrm>
            <a:off x="1572894" y="1993900"/>
            <a:ext cx="8754110" cy="15697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32384" rIns="0" bIns="0" rtlCol="0">
            <a:spAutoFit/>
          </a:bodyPr>
          <a:lstStyle/>
          <a:p>
            <a:pPr marL="668655" marR="673100" indent="30480" algn="ctr">
              <a:lnSpc>
                <a:spcPct val="99800"/>
              </a:lnSpc>
              <a:spcBef>
                <a:spcPts val="254"/>
              </a:spcBef>
            </a:pPr>
            <a:r>
              <a:rPr sz="2400" b="1" dirty="0">
                <a:latin typeface="Times New Roman"/>
                <a:cs typeface="Times New Roman"/>
              </a:rPr>
              <a:t>незаконное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использование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физическим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лицом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своего должностного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положения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вопреки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законным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интересам </a:t>
            </a:r>
            <a:r>
              <a:rPr sz="2400" dirty="0">
                <a:latin typeface="Times New Roman"/>
                <a:cs typeface="Times New Roman"/>
              </a:rPr>
              <a:t>общества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государства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в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целях</a:t>
            </a:r>
            <a:r>
              <a:rPr sz="2400" b="1" spc="-10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получения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(или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65"/>
              </a:spcBef>
            </a:pPr>
            <a:r>
              <a:rPr sz="2400" b="1" spc="-10" dirty="0">
                <a:latin typeface="Times New Roman"/>
                <a:cs typeface="Times New Roman"/>
              </a:rPr>
              <a:t>предоставления</a:t>
            </a:r>
            <a:r>
              <a:rPr sz="2400" b="1" spc="-1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другим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физическим</a:t>
            </a:r>
            <a:r>
              <a:rPr sz="2400" b="1" spc="-1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лицам)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выгоды</a:t>
            </a:r>
            <a:r>
              <a:rPr sz="2400" b="1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виде: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83175" y="4349877"/>
            <a:ext cx="4016375" cy="1549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marL="342265" indent="-342265">
              <a:lnSpc>
                <a:spcPts val="2395"/>
              </a:lnSpc>
              <a:spcBef>
                <a:spcPts val="100"/>
              </a:spcBef>
              <a:buFont typeface="Arial MT"/>
              <a:buChar char="•"/>
              <a:tabLst>
                <a:tab pos="342265" algn="l"/>
              </a:tabLst>
            </a:pPr>
            <a:r>
              <a:rPr sz="2000" spc="-10" dirty="0">
                <a:latin typeface="Times New Roman"/>
                <a:cs typeface="Times New Roman"/>
              </a:rPr>
              <a:t>денег,</a:t>
            </a:r>
            <a:endParaRPr sz="2000">
              <a:latin typeface="Times New Roman"/>
              <a:cs typeface="Times New Roman"/>
            </a:endParaRPr>
          </a:p>
          <a:p>
            <a:pPr marL="342265" indent="-342265">
              <a:lnSpc>
                <a:spcPts val="2395"/>
              </a:lnSpc>
              <a:buFont typeface="Arial MT"/>
              <a:buChar char="•"/>
              <a:tabLst>
                <a:tab pos="342265" algn="l"/>
              </a:tabLst>
            </a:pPr>
            <a:r>
              <a:rPr sz="2000" spc="-10" dirty="0">
                <a:latin typeface="Times New Roman"/>
                <a:cs typeface="Times New Roman"/>
              </a:rPr>
              <a:t>ценностей,</a:t>
            </a:r>
            <a:endParaRPr sz="2000">
              <a:latin typeface="Times New Roman"/>
              <a:cs typeface="Times New Roman"/>
            </a:endParaRPr>
          </a:p>
          <a:p>
            <a:pPr marL="342265" indent="-342265">
              <a:lnSpc>
                <a:spcPct val="100000"/>
              </a:lnSpc>
              <a:buFont typeface="Arial MT"/>
              <a:buChar char="•"/>
              <a:tabLst>
                <a:tab pos="342265" algn="l"/>
              </a:tabLst>
            </a:pPr>
            <a:r>
              <a:rPr sz="2000" dirty="0">
                <a:latin typeface="Times New Roman"/>
                <a:cs typeface="Times New Roman"/>
              </a:rPr>
              <a:t>иного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имущества,</a:t>
            </a:r>
            <a:endParaRPr sz="2000">
              <a:latin typeface="Times New Roman"/>
              <a:cs typeface="Times New Roman"/>
            </a:endParaRPr>
          </a:p>
          <a:p>
            <a:pPr marL="342265" indent="-342265">
              <a:lnSpc>
                <a:spcPct val="100000"/>
              </a:lnSpc>
              <a:buFont typeface="Arial MT"/>
              <a:buChar char="•"/>
              <a:tabLst>
                <a:tab pos="342265" algn="l"/>
              </a:tabLst>
            </a:pPr>
            <a:r>
              <a:rPr sz="2000" dirty="0">
                <a:latin typeface="Times New Roman"/>
                <a:cs typeface="Times New Roman"/>
              </a:rPr>
              <a:t>услуг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имущественного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характера,</a:t>
            </a:r>
            <a:endParaRPr sz="2000">
              <a:latin typeface="Times New Roman"/>
              <a:cs typeface="Times New Roman"/>
            </a:endParaRPr>
          </a:p>
          <a:p>
            <a:pPr marL="342265" indent="-342265">
              <a:lnSpc>
                <a:spcPct val="100000"/>
              </a:lnSpc>
              <a:buFont typeface="Arial MT"/>
              <a:buChar char="•"/>
              <a:tabLst>
                <a:tab pos="342265" algn="l"/>
              </a:tabLst>
            </a:pPr>
            <a:r>
              <a:rPr sz="2000" dirty="0">
                <a:latin typeface="Times New Roman"/>
                <a:cs typeface="Times New Roman"/>
              </a:rPr>
              <a:t>иных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имущественных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прав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3372" y="48260"/>
            <a:ext cx="40239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ТЕРМИНЫ</a:t>
            </a: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20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000" b="1" spc="4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50" dirty="0">
                <a:solidFill>
                  <a:srgbClr val="FFFFFF"/>
                </a:solidFill>
                <a:latin typeface="Times New Roman"/>
                <a:cs typeface="Times New Roman"/>
              </a:rPr>
              <a:t>ОПРЕДЕЛЕНИЯ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153410"/>
            <a:ext cx="761365" cy="60705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36350" y="3153410"/>
            <a:ext cx="755650" cy="60705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83869" y="38100"/>
            <a:ext cx="11239500" cy="6381750"/>
            <a:chOff x="483869" y="38100"/>
            <a:chExt cx="11239500" cy="6381750"/>
          </a:xfrm>
        </p:grpSpPr>
        <p:sp>
          <p:nvSpPr>
            <p:cNvPr id="6" name="object 6"/>
            <p:cNvSpPr/>
            <p:nvPr/>
          </p:nvSpPr>
          <p:spPr>
            <a:xfrm>
              <a:off x="483869" y="38100"/>
              <a:ext cx="4224655" cy="400050"/>
            </a:xfrm>
            <a:custGeom>
              <a:avLst/>
              <a:gdLst/>
              <a:ahLst/>
              <a:cxnLst/>
              <a:rect l="l" t="t" r="r" b="b"/>
              <a:pathLst>
                <a:path w="4224655" h="400050">
                  <a:moveTo>
                    <a:pt x="4224655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4224655" y="400050"/>
                  </a:lnTo>
                  <a:lnTo>
                    <a:pt x="4224655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3869" y="438150"/>
              <a:ext cx="11239500" cy="5981700"/>
            </a:xfrm>
            <a:custGeom>
              <a:avLst/>
              <a:gdLst/>
              <a:ahLst/>
              <a:cxnLst/>
              <a:rect l="l" t="t" r="r" b="b"/>
              <a:pathLst>
                <a:path w="11239500" h="5981700">
                  <a:moveTo>
                    <a:pt x="11239500" y="0"/>
                  </a:moveTo>
                  <a:lnTo>
                    <a:pt x="0" y="0"/>
                  </a:lnTo>
                  <a:lnTo>
                    <a:pt x="0" y="5981700"/>
                  </a:lnTo>
                  <a:lnTo>
                    <a:pt x="11239500" y="5981700"/>
                  </a:lnTo>
                  <a:lnTo>
                    <a:pt x="11239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41525" y="2261870"/>
              <a:ext cx="307975" cy="678815"/>
            </a:xfrm>
            <a:custGeom>
              <a:avLst/>
              <a:gdLst/>
              <a:ahLst/>
              <a:cxnLst/>
              <a:rect l="l" t="t" r="r" b="b"/>
              <a:pathLst>
                <a:path w="307975" h="678814">
                  <a:moveTo>
                    <a:pt x="231139" y="0"/>
                  </a:moveTo>
                  <a:lnTo>
                    <a:pt x="77469" y="0"/>
                  </a:lnTo>
                  <a:lnTo>
                    <a:pt x="77469" y="525144"/>
                  </a:lnTo>
                  <a:lnTo>
                    <a:pt x="0" y="525144"/>
                  </a:lnTo>
                  <a:lnTo>
                    <a:pt x="154305" y="678814"/>
                  </a:lnTo>
                  <a:lnTo>
                    <a:pt x="307975" y="525144"/>
                  </a:lnTo>
                  <a:lnTo>
                    <a:pt x="231139" y="525144"/>
                  </a:lnTo>
                  <a:lnTo>
                    <a:pt x="231139" y="0"/>
                  </a:lnTo>
                  <a:close/>
                </a:path>
              </a:pathLst>
            </a:custGeom>
            <a:solidFill>
              <a:srgbClr val="A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41525" y="2261870"/>
              <a:ext cx="307975" cy="678815"/>
            </a:xfrm>
            <a:custGeom>
              <a:avLst/>
              <a:gdLst/>
              <a:ahLst/>
              <a:cxnLst/>
              <a:rect l="l" t="t" r="r" b="b"/>
              <a:pathLst>
                <a:path w="307975" h="678814">
                  <a:moveTo>
                    <a:pt x="0" y="525144"/>
                  </a:moveTo>
                  <a:lnTo>
                    <a:pt x="77469" y="525144"/>
                  </a:lnTo>
                  <a:lnTo>
                    <a:pt x="77469" y="0"/>
                  </a:lnTo>
                  <a:lnTo>
                    <a:pt x="231139" y="0"/>
                  </a:lnTo>
                  <a:lnTo>
                    <a:pt x="231139" y="525144"/>
                  </a:lnTo>
                  <a:lnTo>
                    <a:pt x="307975" y="525144"/>
                  </a:lnTo>
                  <a:lnTo>
                    <a:pt x="154305" y="678814"/>
                  </a:lnTo>
                  <a:lnTo>
                    <a:pt x="0" y="525144"/>
                  </a:lnTo>
                  <a:close/>
                </a:path>
              </a:pathLst>
            </a:custGeom>
            <a:ln w="16002">
              <a:solidFill>
                <a:srgbClr val="33527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44974" y="2324735"/>
              <a:ext cx="7334250" cy="1016000"/>
            </a:xfrm>
            <a:custGeom>
              <a:avLst/>
              <a:gdLst/>
              <a:ahLst/>
              <a:cxnLst/>
              <a:rect l="l" t="t" r="r" b="b"/>
              <a:pathLst>
                <a:path w="7334250" h="1016000">
                  <a:moveTo>
                    <a:pt x="7334250" y="0"/>
                  </a:moveTo>
                  <a:lnTo>
                    <a:pt x="0" y="0"/>
                  </a:lnTo>
                  <a:lnTo>
                    <a:pt x="0" y="1016000"/>
                  </a:lnTo>
                  <a:lnTo>
                    <a:pt x="7334250" y="1016000"/>
                  </a:lnTo>
                  <a:lnTo>
                    <a:pt x="7334250" y="0"/>
                  </a:lnTo>
                  <a:close/>
                </a:path>
              </a:pathLst>
            </a:custGeom>
            <a:solidFill>
              <a:srgbClr val="E2E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23729" y="481330"/>
              <a:ext cx="2055495" cy="180403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257040" y="3623945"/>
              <a:ext cx="7334884" cy="1016000"/>
            </a:xfrm>
            <a:custGeom>
              <a:avLst/>
              <a:gdLst/>
              <a:ahLst/>
              <a:cxnLst/>
              <a:rect l="l" t="t" r="r" b="b"/>
              <a:pathLst>
                <a:path w="7334884" h="1016000">
                  <a:moveTo>
                    <a:pt x="7334884" y="0"/>
                  </a:moveTo>
                  <a:lnTo>
                    <a:pt x="0" y="0"/>
                  </a:lnTo>
                  <a:lnTo>
                    <a:pt x="0" y="1015999"/>
                  </a:lnTo>
                  <a:lnTo>
                    <a:pt x="7334884" y="1015999"/>
                  </a:lnTo>
                  <a:lnTo>
                    <a:pt x="7334884" y="0"/>
                  </a:lnTo>
                  <a:close/>
                </a:path>
              </a:pathLst>
            </a:custGeom>
            <a:solidFill>
              <a:srgbClr val="E2E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85164" y="1318894"/>
              <a:ext cx="3045460" cy="955040"/>
            </a:xfrm>
            <a:custGeom>
              <a:avLst/>
              <a:gdLst/>
              <a:ahLst/>
              <a:cxnLst/>
              <a:rect l="l" t="t" r="r" b="b"/>
              <a:pathLst>
                <a:path w="3045460" h="955039">
                  <a:moveTo>
                    <a:pt x="3045460" y="0"/>
                  </a:moveTo>
                  <a:lnTo>
                    <a:pt x="0" y="0"/>
                  </a:lnTo>
                  <a:lnTo>
                    <a:pt x="0" y="955039"/>
                  </a:lnTo>
                  <a:lnTo>
                    <a:pt x="3045460" y="955039"/>
                  </a:lnTo>
                  <a:lnTo>
                    <a:pt x="3045460" y="0"/>
                  </a:lnTo>
                  <a:close/>
                </a:path>
              </a:pathLst>
            </a:custGeom>
            <a:solidFill>
              <a:srgbClr val="A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85164" y="1318894"/>
              <a:ext cx="3045460" cy="955040"/>
            </a:xfrm>
            <a:custGeom>
              <a:avLst/>
              <a:gdLst/>
              <a:ahLst/>
              <a:cxnLst/>
              <a:rect l="l" t="t" r="r" b="b"/>
              <a:pathLst>
                <a:path w="3045460" h="955039">
                  <a:moveTo>
                    <a:pt x="0" y="955039"/>
                  </a:moveTo>
                  <a:lnTo>
                    <a:pt x="3045460" y="955039"/>
                  </a:lnTo>
                  <a:lnTo>
                    <a:pt x="3045460" y="0"/>
                  </a:lnTo>
                  <a:lnTo>
                    <a:pt x="0" y="0"/>
                  </a:lnTo>
                  <a:lnTo>
                    <a:pt x="0" y="955039"/>
                  </a:lnTo>
                  <a:close/>
                </a:path>
              </a:pathLst>
            </a:custGeom>
            <a:ln w="19050">
              <a:solidFill>
                <a:srgbClr val="33527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785876" y="1340866"/>
            <a:ext cx="2839720" cy="88328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537210" marR="5080" indent="-524510">
              <a:lnSpc>
                <a:spcPct val="101200"/>
              </a:lnSpc>
              <a:spcBef>
                <a:spcPts val="55"/>
              </a:spcBef>
            </a:pPr>
            <a:r>
              <a:rPr sz="2800" spc="-20" dirty="0">
                <a:solidFill>
                  <a:srgbClr val="000000"/>
                </a:solidFill>
              </a:rPr>
              <a:t>Противодействие </a:t>
            </a:r>
            <a:r>
              <a:rPr sz="2800" spc="-10" dirty="0">
                <a:solidFill>
                  <a:srgbClr val="000000"/>
                </a:solidFill>
              </a:rPr>
              <a:t>коррупции</a:t>
            </a:r>
            <a:endParaRPr sz="2800"/>
          </a:p>
        </p:txBody>
      </p:sp>
      <p:sp>
        <p:nvSpPr>
          <p:cNvPr id="16" name="object 16"/>
          <p:cNvSpPr txBox="1"/>
          <p:nvPr/>
        </p:nvSpPr>
        <p:spPr>
          <a:xfrm>
            <a:off x="563372" y="48260"/>
            <a:ext cx="40239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ТЕРМИНЫ</a:t>
            </a: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20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000" b="1" spc="4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50" dirty="0">
                <a:solidFill>
                  <a:srgbClr val="FFFFFF"/>
                </a:solidFill>
                <a:latin typeface="Times New Roman"/>
                <a:cs typeface="Times New Roman"/>
              </a:rPr>
              <a:t>ОПРЕДЕЛЕНИЯ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13046" y="2304414"/>
            <a:ext cx="7176134" cy="935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9300"/>
              </a:lnSpc>
              <a:spcBef>
                <a:spcPts val="120"/>
              </a:spcBef>
            </a:pPr>
            <a:r>
              <a:rPr sz="2000" dirty="0">
                <a:latin typeface="Times New Roman"/>
                <a:cs typeface="Times New Roman"/>
              </a:rPr>
              <a:t>а)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предупреждению</a:t>
            </a:r>
            <a:r>
              <a:rPr sz="2000" spc="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коррупции,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том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числе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выявлению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и </a:t>
            </a:r>
            <a:r>
              <a:rPr sz="2000" dirty="0">
                <a:latin typeface="Times New Roman"/>
                <a:cs typeface="Times New Roman"/>
              </a:rPr>
              <a:t>последующему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устранению</a:t>
            </a:r>
            <a:r>
              <a:rPr sz="2000" spc="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причин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коррупции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(профилактика коррупции);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690239" y="2274442"/>
            <a:ext cx="7884795" cy="1299210"/>
            <a:chOff x="3690239" y="2274442"/>
            <a:chExt cx="7884795" cy="1299210"/>
          </a:xfrm>
        </p:grpSpPr>
        <p:sp>
          <p:nvSpPr>
            <p:cNvPr id="19" name="object 19"/>
            <p:cNvSpPr/>
            <p:nvPr/>
          </p:nvSpPr>
          <p:spPr>
            <a:xfrm>
              <a:off x="3699383" y="2274442"/>
              <a:ext cx="523240" cy="20320"/>
            </a:xfrm>
            <a:custGeom>
              <a:avLst/>
              <a:gdLst/>
              <a:ahLst/>
              <a:cxnLst/>
              <a:rect l="l" t="t" r="r" b="b"/>
              <a:pathLst>
                <a:path w="523239" h="20319">
                  <a:moveTo>
                    <a:pt x="52273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522732" y="19812"/>
                  </a:lnTo>
                  <a:lnTo>
                    <a:pt x="522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90239" y="2274442"/>
              <a:ext cx="7884795" cy="626745"/>
            </a:xfrm>
            <a:custGeom>
              <a:avLst/>
              <a:gdLst/>
              <a:ahLst/>
              <a:cxnLst/>
              <a:rect l="l" t="t" r="r" b="b"/>
              <a:pathLst>
                <a:path w="7884795" h="626744">
                  <a:moveTo>
                    <a:pt x="18288" y="606552"/>
                  </a:moveTo>
                  <a:lnTo>
                    <a:pt x="0" y="606552"/>
                  </a:lnTo>
                  <a:lnTo>
                    <a:pt x="0" y="624840"/>
                  </a:lnTo>
                  <a:lnTo>
                    <a:pt x="0" y="626364"/>
                  </a:lnTo>
                  <a:lnTo>
                    <a:pt x="18288" y="626364"/>
                  </a:lnTo>
                  <a:lnTo>
                    <a:pt x="18288" y="624840"/>
                  </a:lnTo>
                  <a:lnTo>
                    <a:pt x="18288" y="606552"/>
                  </a:lnTo>
                  <a:close/>
                </a:path>
                <a:path w="7884795" h="626744">
                  <a:moveTo>
                    <a:pt x="550164" y="19824"/>
                  </a:moveTo>
                  <a:lnTo>
                    <a:pt x="531876" y="19824"/>
                  </a:lnTo>
                  <a:lnTo>
                    <a:pt x="531876" y="606552"/>
                  </a:lnTo>
                  <a:lnTo>
                    <a:pt x="550164" y="606552"/>
                  </a:lnTo>
                  <a:lnTo>
                    <a:pt x="550164" y="19824"/>
                  </a:lnTo>
                  <a:close/>
                </a:path>
                <a:path w="7884795" h="626744">
                  <a:moveTo>
                    <a:pt x="7884541" y="19824"/>
                  </a:moveTo>
                  <a:lnTo>
                    <a:pt x="7866253" y="19824"/>
                  </a:lnTo>
                  <a:lnTo>
                    <a:pt x="7866253" y="606552"/>
                  </a:lnTo>
                  <a:lnTo>
                    <a:pt x="7884541" y="606552"/>
                  </a:lnTo>
                  <a:lnTo>
                    <a:pt x="7884541" y="19824"/>
                  </a:lnTo>
                  <a:close/>
                </a:path>
                <a:path w="7884795" h="626744">
                  <a:moveTo>
                    <a:pt x="7884541" y="0"/>
                  </a:moveTo>
                  <a:lnTo>
                    <a:pt x="7866253" y="0"/>
                  </a:lnTo>
                  <a:lnTo>
                    <a:pt x="550164" y="0"/>
                  </a:lnTo>
                  <a:lnTo>
                    <a:pt x="531876" y="0"/>
                  </a:lnTo>
                  <a:lnTo>
                    <a:pt x="531876" y="18288"/>
                  </a:lnTo>
                  <a:lnTo>
                    <a:pt x="531876" y="19812"/>
                  </a:lnTo>
                  <a:lnTo>
                    <a:pt x="550164" y="19812"/>
                  </a:lnTo>
                  <a:lnTo>
                    <a:pt x="550164" y="18288"/>
                  </a:lnTo>
                  <a:lnTo>
                    <a:pt x="7866253" y="18288"/>
                  </a:lnTo>
                  <a:lnTo>
                    <a:pt x="7866253" y="19812"/>
                  </a:lnTo>
                  <a:lnTo>
                    <a:pt x="7884541" y="19812"/>
                  </a:lnTo>
                  <a:lnTo>
                    <a:pt x="7884541" y="18288"/>
                  </a:lnTo>
                  <a:lnTo>
                    <a:pt x="7884541" y="0"/>
                  </a:lnTo>
                  <a:close/>
                </a:path>
              </a:pathLst>
            </a:custGeom>
            <a:solidFill>
              <a:srgbClr val="335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08527" y="2899282"/>
              <a:ext cx="18415" cy="1905"/>
            </a:xfrm>
            <a:custGeom>
              <a:avLst/>
              <a:gdLst/>
              <a:ahLst/>
              <a:cxnLst/>
              <a:rect l="l" t="t" r="r" b="b"/>
              <a:pathLst>
                <a:path w="18414" h="1905">
                  <a:moveTo>
                    <a:pt x="18287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18287" y="1524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708527" y="2880994"/>
              <a:ext cx="513715" cy="18415"/>
            </a:xfrm>
            <a:custGeom>
              <a:avLst/>
              <a:gdLst/>
              <a:ahLst/>
              <a:cxnLst/>
              <a:rect l="l" t="t" r="r" b="b"/>
              <a:pathLst>
                <a:path w="513714" h="18414">
                  <a:moveTo>
                    <a:pt x="513588" y="0"/>
                  </a:moveTo>
                  <a:lnTo>
                    <a:pt x="18288" y="0"/>
                  </a:ln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513588" y="18288"/>
                  </a:lnTo>
                  <a:lnTo>
                    <a:pt x="513588" y="0"/>
                  </a:lnTo>
                  <a:close/>
                </a:path>
              </a:pathLst>
            </a:custGeom>
            <a:solidFill>
              <a:srgbClr val="335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26815" y="2899282"/>
              <a:ext cx="495300" cy="1905"/>
            </a:xfrm>
            <a:custGeom>
              <a:avLst/>
              <a:gdLst/>
              <a:ahLst/>
              <a:cxnLst/>
              <a:rect l="l" t="t" r="r" b="b"/>
              <a:pathLst>
                <a:path w="495300" h="1905">
                  <a:moveTo>
                    <a:pt x="495300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495300" y="1524"/>
                  </a:lnTo>
                  <a:lnTo>
                    <a:pt x="495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690239" y="2880994"/>
              <a:ext cx="7884795" cy="692785"/>
            </a:xfrm>
            <a:custGeom>
              <a:avLst/>
              <a:gdLst/>
              <a:ahLst/>
              <a:cxnLst/>
              <a:rect l="l" t="t" r="r" b="b"/>
              <a:pathLst>
                <a:path w="7884795" h="692785">
                  <a:moveTo>
                    <a:pt x="18288" y="19812"/>
                  </a:moveTo>
                  <a:lnTo>
                    <a:pt x="0" y="19812"/>
                  </a:lnTo>
                  <a:lnTo>
                    <a:pt x="0" y="408432"/>
                  </a:lnTo>
                  <a:lnTo>
                    <a:pt x="0" y="428205"/>
                  </a:lnTo>
                  <a:lnTo>
                    <a:pt x="0" y="692162"/>
                  </a:lnTo>
                  <a:lnTo>
                    <a:pt x="18288" y="692162"/>
                  </a:lnTo>
                  <a:lnTo>
                    <a:pt x="18288" y="428244"/>
                  </a:lnTo>
                  <a:lnTo>
                    <a:pt x="18288" y="408432"/>
                  </a:lnTo>
                  <a:lnTo>
                    <a:pt x="18288" y="19812"/>
                  </a:lnTo>
                  <a:close/>
                </a:path>
                <a:path w="7884795" h="692785">
                  <a:moveTo>
                    <a:pt x="7884541" y="0"/>
                  </a:moveTo>
                  <a:lnTo>
                    <a:pt x="7866253" y="0"/>
                  </a:lnTo>
                  <a:lnTo>
                    <a:pt x="7866253" y="19812"/>
                  </a:lnTo>
                  <a:lnTo>
                    <a:pt x="7866253" y="408432"/>
                  </a:lnTo>
                  <a:lnTo>
                    <a:pt x="550164" y="408432"/>
                  </a:lnTo>
                  <a:lnTo>
                    <a:pt x="550164" y="19812"/>
                  </a:lnTo>
                  <a:lnTo>
                    <a:pt x="550164" y="0"/>
                  </a:lnTo>
                  <a:lnTo>
                    <a:pt x="531876" y="0"/>
                  </a:lnTo>
                  <a:lnTo>
                    <a:pt x="531876" y="19812"/>
                  </a:lnTo>
                  <a:lnTo>
                    <a:pt x="531876" y="408432"/>
                  </a:lnTo>
                  <a:lnTo>
                    <a:pt x="531876" y="426720"/>
                  </a:lnTo>
                  <a:lnTo>
                    <a:pt x="550164" y="426720"/>
                  </a:lnTo>
                  <a:lnTo>
                    <a:pt x="7866253" y="426720"/>
                  </a:lnTo>
                  <a:lnTo>
                    <a:pt x="7884541" y="426720"/>
                  </a:lnTo>
                  <a:lnTo>
                    <a:pt x="7884541" y="408432"/>
                  </a:lnTo>
                  <a:lnTo>
                    <a:pt x="7884541" y="19812"/>
                  </a:lnTo>
                  <a:lnTo>
                    <a:pt x="7884541" y="0"/>
                  </a:lnTo>
                  <a:close/>
                </a:path>
              </a:pathLst>
            </a:custGeom>
            <a:solidFill>
              <a:srgbClr val="335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325239" y="3601592"/>
            <a:ext cx="6840220" cy="93789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>
              <a:lnSpc>
                <a:spcPts val="2390"/>
              </a:lnSpc>
              <a:spcBef>
                <a:spcPts val="190"/>
              </a:spcBef>
            </a:pPr>
            <a:r>
              <a:rPr sz="2000" dirty="0">
                <a:latin typeface="Times New Roman"/>
                <a:cs typeface="Times New Roman"/>
              </a:rPr>
              <a:t>б)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выявлению,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предупреждению,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пресечению,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раскрытию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и </a:t>
            </a:r>
            <a:r>
              <a:rPr sz="2000" dirty="0">
                <a:latin typeface="Times New Roman"/>
                <a:cs typeface="Times New Roman"/>
              </a:rPr>
              <a:t>расследованию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коррупционных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правонарушений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(борьба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с </a:t>
            </a:r>
            <a:r>
              <a:rPr sz="2000" spc="-10" dirty="0">
                <a:latin typeface="Times New Roman"/>
                <a:cs typeface="Times New Roman"/>
              </a:rPr>
              <a:t>коррупцией);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690239" y="3573145"/>
            <a:ext cx="7884795" cy="2310765"/>
            <a:chOff x="3690239" y="3573145"/>
            <a:chExt cx="7884795" cy="2310765"/>
          </a:xfrm>
        </p:grpSpPr>
        <p:sp>
          <p:nvSpPr>
            <p:cNvPr id="27" name="object 27"/>
            <p:cNvSpPr/>
            <p:nvPr/>
          </p:nvSpPr>
          <p:spPr>
            <a:xfrm>
              <a:off x="3690239" y="3573145"/>
              <a:ext cx="18415" cy="20320"/>
            </a:xfrm>
            <a:custGeom>
              <a:avLst/>
              <a:gdLst/>
              <a:ahLst/>
              <a:cxnLst/>
              <a:rect l="l" t="t" r="r" b="b"/>
              <a:pathLst>
                <a:path w="18414" h="20320">
                  <a:moveTo>
                    <a:pt x="18287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8287" y="19812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335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708527" y="3573145"/>
              <a:ext cx="513715" cy="20320"/>
            </a:xfrm>
            <a:custGeom>
              <a:avLst/>
              <a:gdLst/>
              <a:ahLst/>
              <a:cxnLst/>
              <a:rect l="l" t="t" r="r" b="b"/>
              <a:pathLst>
                <a:path w="513714" h="20320">
                  <a:moveTo>
                    <a:pt x="513588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513588" y="19812"/>
                  </a:lnTo>
                  <a:lnTo>
                    <a:pt x="5135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90239" y="3573157"/>
              <a:ext cx="7884795" cy="527685"/>
            </a:xfrm>
            <a:custGeom>
              <a:avLst/>
              <a:gdLst/>
              <a:ahLst/>
              <a:cxnLst/>
              <a:rect l="l" t="t" r="r" b="b"/>
              <a:pathLst>
                <a:path w="7884795" h="527685">
                  <a:moveTo>
                    <a:pt x="531876" y="507479"/>
                  </a:moveTo>
                  <a:lnTo>
                    <a:pt x="18288" y="507479"/>
                  </a:lnTo>
                  <a:lnTo>
                    <a:pt x="18288" y="19812"/>
                  </a:lnTo>
                  <a:lnTo>
                    <a:pt x="0" y="19812"/>
                  </a:lnTo>
                  <a:lnTo>
                    <a:pt x="0" y="507479"/>
                  </a:lnTo>
                  <a:lnTo>
                    <a:pt x="0" y="527291"/>
                  </a:lnTo>
                  <a:lnTo>
                    <a:pt x="18288" y="527291"/>
                  </a:lnTo>
                  <a:lnTo>
                    <a:pt x="18288" y="525767"/>
                  </a:lnTo>
                  <a:lnTo>
                    <a:pt x="531876" y="525767"/>
                  </a:lnTo>
                  <a:lnTo>
                    <a:pt x="531876" y="507479"/>
                  </a:lnTo>
                  <a:close/>
                </a:path>
                <a:path w="7884795" h="527685">
                  <a:moveTo>
                    <a:pt x="7884541" y="0"/>
                  </a:moveTo>
                  <a:lnTo>
                    <a:pt x="7866253" y="0"/>
                  </a:lnTo>
                  <a:lnTo>
                    <a:pt x="550164" y="0"/>
                  </a:lnTo>
                  <a:lnTo>
                    <a:pt x="531876" y="0"/>
                  </a:lnTo>
                  <a:lnTo>
                    <a:pt x="531876" y="18288"/>
                  </a:lnTo>
                  <a:lnTo>
                    <a:pt x="531876" y="19812"/>
                  </a:lnTo>
                  <a:lnTo>
                    <a:pt x="531876" y="507479"/>
                  </a:lnTo>
                  <a:lnTo>
                    <a:pt x="550164" y="507479"/>
                  </a:lnTo>
                  <a:lnTo>
                    <a:pt x="550164" y="19812"/>
                  </a:lnTo>
                  <a:lnTo>
                    <a:pt x="550164" y="18288"/>
                  </a:lnTo>
                  <a:lnTo>
                    <a:pt x="7866253" y="18288"/>
                  </a:lnTo>
                  <a:lnTo>
                    <a:pt x="7866253" y="19812"/>
                  </a:lnTo>
                  <a:lnTo>
                    <a:pt x="7866253" y="507479"/>
                  </a:lnTo>
                  <a:lnTo>
                    <a:pt x="7884541" y="507479"/>
                  </a:lnTo>
                  <a:lnTo>
                    <a:pt x="7884541" y="19812"/>
                  </a:lnTo>
                  <a:lnTo>
                    <a:pt x="7884541" y="18288"/>
                  </a:lnTo>
                  <a:lnTo>
                    <a:pt x="7884541" y="0"/>
                  </a:lnTo>
                  <a:close/>
                </a:path>
              </a:pathLst>
            </a:custGeom>
            <a:solidFill>
              <a:srgbClr val="335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08527" y="4098925"/>
              <a:ext cx="513715" cy="1905"/>
            </a:xfrm>
            <a:custGeom>
              <a:avLst/>
              <a:gdLst/>
              <a:ahLst/>
              <a:cxnLst/>
              <a:rect l="l" t="t" r="r" b="b"/>
              <a:pathLst>
                <a:path w="513714" h="1904">
                  <a:moveTo>
                    <a:pt x="513588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513588" y="1524"/>
                  </a:lnTo>
                  <a:lnTo>
                    <a:pt x="5135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690239" y="4080636"/>
              <a:ext cx="7884795" cy="508000"/>
            </a:xfrm>
            <a:custGeom>
              <a:avLst/>
              <a:gdLst/>
              <a:ahLst/>
              <a:cxnLst/>
              <a:rect l="l" t="t" r="r" b="b"/>
              <a:pathLst>
                <a:path w="7884795" h="508000">
                  <a:moveTo>
                    <a:pt x="18288" y="19812"/>
                  </a:moveTo>
                  <a:lnTo>
                    <a:pt x="0" y="19812"/>
                  </a:lnTo>
                  <a:lnTo>
                    <a:pt x="0" y="507492"/>
                  </a:lnTo>
                  <a:lnTo>
                    <a:pt x="18288" y="507492"/>
                  </a:lnTo>
                  <a:lnTo>
                    <a:pt x="18288" y="19812"/>
                  </a:lnTo>
                  <a:close/>
                </a:path>
                <a:path w="7884795" h="508000">
                  <a:moveTo>
                    <a:pt x="550164" y="0"/>
                  </a:moveTo>
                  <a:lnTo>
                    <a:pt x="531876" y="0"/>
                  </a:lnTo>
                  <a:lnTo>
                    <a:pt x="531876" y="19812"/>
                  </a:lnTo>
                  <a:lnTo>
                    <a:pt x="531876" y="507492"/>
                  </a:lnTo>
                  <a:lnTo>
                    <a:pt x="550164" y="507492"/>
                  </a:lnTo>
                  <a:lnTo>
                    <a:pt x="550164" y="19812"/>
                  </a:lnTo>
                  <a:lnTo>
                    <a:pt x="550164" y="0"/>
                  </a:lnTo>
                  <a:close/>
                </a:path>
                <a:path w="7884795" h="508000">
                  <a:moveTo>
                    <a:pt x="7884541" y="0"/>
                  </a:moveTo>
                  <a:lnTo>
                    <a:pt x="7866253" y="0"/>
                  </a:lnTo>
                  <a:lnTo>
                    <a:pt x="7866253" y="19812"/>
                  </a:lnTo>
                  <a:lnTo>
                    <a:pt x="7866253" y="507492"/>
                  </a:lnTo>
                  <a:lnTo>
                    <a:pt x="7884541" y="507492"/>
                  </a:lnTo>
                  <a:lnTo>
                    <a:pt x="7884541" y="19812"/>
                  </a:lnTo>
                  <a:lnTo>
                    <a:pt x="7884541" y="0"/>
                  </a:lnTo>
                  <a:close/>
                </a:path>
              </a:pathLst>
            </a:custGeom>
            <a:solidFill>
              <a:srgbClr val="335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710051" y="4606493"/>
              <a:ext cx="7855584" cy="235585"/>
            </a:xfrm>
            <a:custGeom>
              <a:avLst/>
              <a:gdLst/>
              <a:ahLst/>
              <a:cxnLst/>
              <a:rect l="l" t="t" r="r" b="b"/>
              <a:pathLst>
                <a:path w="7855584" h="235585">
                  <a:moveTo>
                    <a:pt x="7855584" y="0"/>
                  </a:moveTo>
                  <a:lnTo>
                    <a:pt x="0" y="0"/>
                  </a:lnTo>
                  <a:lnTo>
                    <a:pt x="0" y="235000"/>
                  </a:lnTo>
                  <a:lnTo>
                    <a:pt x="7855584" y="235000"/>
                  </a:lnTo>
                  <a:lnTo>
                    <a:pt x="78555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690239" y="4588129"/>
              <a:ext cx="18415" cy="20320"/>
            </a:xfrm>
            <a:custGeom>
              <a:avLst/>
              <a:gdLst/>
              <a:ahLst/>
              <a:cxnLst/>
              <a:rect l="l" t="t" r="r" b="b"/>
              <a:pathLst>
                <a:path w="18414" h="20320">
                  <a:moveTo>
                    <a:pt x="18287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8287" y="19812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335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08527" y="4588128"/>
              <a:ext cx="532130" cy="20320"/>
            </a:xfrm>
            <a:custGeom>
              <a:avLst/>
              <a:gdLst/>
              <a:ahLst/>
              <a:cxnLst/>
              <a:rect l="l" t="t" r="r" b="b"/>
              <a:pathLst>
                <a:path w="532129" h="20320">
                  <a:moveTo>
                    <a:pt x="531876" y="18288"/>
                  </a:moveTo>
                  <a:lnTo>
                    <a:pt x="513588" y="18288"/>
                  </a:lnTo>
                  <a:lnTo>
                    <a:pt x="513588" y="0"/>
                  </a:lnTo>
                  <a:lnTo>
                    <a:pt x="0" y="0"/>
                  </a:lnTo>
                  <a:lnTo>
                    <a:pt x="0" y="19812"/>
                  </a:lnTo>
                  <a:lnTo>
                    <a:pt x="513588" y="19812"/>
                  </a:lnTo>
                  <a:lnTo>
                    <a:pt x="531876" y="19812"/>
                  </a:lnTo>
                  <a:lnTo>
                    <a:pt x="531876" y="182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222115" y="4588128"/>
              <a:ext cx="7334884" cy="18415"/>
            </a:xfrm>
            <a:custGeom>
              <a:avLst/>
              <a:gdLst/>
              <a:ahLst/>
              <a:cxnLst/>
              <a:rect l="l" t="t" r="r" b="b"/>
              <a:pathLst>
                <a:path w="7334884" h="18414">
                  <a:moveTo>
                    <a:pt x="7334377" y="0"/>
                  </a:moveTo>
                  <a:lnTo>
                    <a:pt x="18288" y="0"/>
                  </a:ln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7334377" y="18288"/>
                  </a:lnTo>
                  <a:lnTo>
                    <a:pt x="7334377" y="0"/>
                  </a:lnTo>
                  <a:close/>
                </a:path>
              </a:pathLst>
            </a:custGeom>
            <a:solidFill>
              <a:srgbClr val="335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240403" y="4606416"/>
              <a:ext cx="7325359" cy="1905"/>
            </a:xfrm>
            <a:custGeom>
              <a:avLst/>
              <a:gdLst/>
              <a:ahLst/>
              <a:cxnLst/>
              <a:rect l="l" t="t" r="r" b="b"/>
              <a:pathLst>
                <a:path w="7325359" h="1904">
                  <a:moveTo>
                    <a:pt x="7325220" y="0"/>
                  </a:moveTo>
                  <a:lnTo>
                    <a:pt x="7316089" y="0"/>
                  </a:lnTo>
                  <a:lnTo>
                    <a:pt x="0" y="0"/>
                  </a:lnTo>
                  <a:lnTo>
                    <a:pt x="0" y="1524"/>
                  </a:lnTo>
                  <a:lnTo>
                    <a:pt x="7316089" y="1524"/>
                  </a:lnTo>
                  <a:lnTo>
                    <a:pt x="7325220" y="1524"/>
                  </a:lnTo>
                  <a:lnTo>
                    <a:pt x="73252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690239" y="4588128"/>
              <a:ext cx="7884795" cy="282575"/>
            </a:xfrm>
            <a:custGeom>
              <a:avLst/>
              <a:gdLst/>
              <a:ahLst/>
              <a:cxnLst/>
              <a:rect l="l" t="t" r="r" b="b"/>
              <a:pathLst>
                <a:path w="7884795" h="282575">
                  <a:moveTo>
                    <a:pt x="18288" y="19888"/>
                  </a:moveTo>
                  <a:lnTo>
                    <a:pt x="0" y="19888"/>
                  </a:lnTo>
                  <a:lnTo>
                    <a:pt x="0" y="282321"/>
                  </a:lnTo>
                  <a:lnTo>
                    <a:pt x="18288" y="282321"/>
                  </a:lnTo>
                  <a:lnTo>
                    <a:pt x="18288" y="19888"/>
                  </a:lnTo>
                  <a:close/>
                </a:path>
                <a:path w="7884795" h="282575">
                  <a:moveTo>
                    <a:pt x="7884541" y="0"/>
                  </a:moveTo>
                  <a:lnTo>
                    <a:pt x="7866253" y="0"/>
                  </a:lnTo>
                  <a:lnTo>
                    <a:pt x="7866253" y="18288"/>
                  </a:lnTo>
                  <a:lnTo>
                    <a:pt x="7884541" y="18288"/>
                  </a:lnTo>
                  <a:lnTo>
                    <a:pt x="7884541" y="0"/>
                  </a:lnTo>
                  <a:close/>
                </a:path>
              </a:pathLst>
            </a:custGeom>
            <a:solidFill>
              <a:srgbClr val="335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240403" y="4888738"/>
              <a:ext cx="7316470" cy="995680"/>
            </a:xfrm>
            <a:custGeom>
              <a:avLst/>
              <a:gdLst/>
              <a:ahLst/>
              <a:cxnLst/>
              <a:rect l="l" t="t" r="r" b="b"/>
              <a:pathLst>
                <a:path w="7316470" h="995679">
                  <a:moveTo>
                    <a:pt x="7316089" y="347484"/>
                  </a:moveTo>
                  <a:lnTo>
                    <a:pt x="0" y="347484"/>
                  </a:lnTo>
                  <a:lnTo>
                    <a:pt x="0" y="650697"/>
                  </a:lnTo>
                  <a:lnTo>
                    <a:pt x="0" y="995121"/>
                  </a:lnTo>
                  <a:lnTo>
                    <a:pt x="7316089" y="995121"/>
                  </a:lnTo>
                  <a:lnTo>
                    <a:pt x="7316089" y="650748"/>
                  </a:lnTo>
                  <a:lnTo>
                    <a:pt x="7316089" y="347484"/>
                  </a:lnTo>
                  <a:close/>
                </a:path>
                <a:path w="7316470" h="995679">
                  <a:moveTo>
                    <a:pt x="7316089" y="0"/>
                  </a:moveTo>
                  <a:lnTo>
                    <a:pt x="0" y="0"/>
                  </a:lnTo>
                  <a:lnTo>
                    <a:pt x="0" y="347472"/>
                  </a:lnTo>
                  <a:lnTo>
                    <a:pt x="7316089" y="347472"/>
                  </a:lnTo>
                  <a:lnTo>
                    <a:pt x="7316089" y="0"/>
                  </a:lnTo>
                  <a:close/>
                </a:path>
              </a:pathLst>
            </a:custGeom>
            <a:solidFill>
              <a:srgbClr val="E2E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4313046" y="4900421"/>
            <a:ext cx="5717540" cy="63309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>
              <a:lnSpc>
                <a:spcPts val="2380"/>
              </a:lnSpc>
              <a:spcBef>
                <a:spcPts val="200"/>
              </a:spcBef>
            </a:pPr>
            <a:r>
              <a:rPr sz="2000" dirty="0">
                <a:latin typeface="Times New Roman"/>
                <a:cs typeface="Times New Roman"/>
              </a:rPr>
              <a:t>в)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минимизации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(или)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ликвидации</a:t>
            </a:r>
            <a:r>
              <a:rPr sz="2000" spc="-10" dirty="0">
                <a:latin typeface="Times New Roman"/>
                <a:cs typeface="Times New Roman"/>
              </a:rPr>
              <a:t> последствий </a:t>
            </a:r>
            <a:r>
              <a:rPr sz="2000" dirty="0">
                <a:latin typeface="Times New Roman"/>
                <a:cs typeface="Times New Roman"/>
              </a:rPr>
              <a:t>коррупционных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правонарушений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030605" y="2933700"/>
            <a:ext cx="10544175" cy="2970530"/>
            <a:chOff x="1030605" y="2933700"/>
            <a:chExt cx="10544175" cy="2970530"/>
          </a:xfrm>
        </p:grpSpPr>
        <p:sp>
          <p:nvSpPr>
            <p:cNvPr id="41" name="object 41"/>
            <p:cNvSpPr/>
            <p:nvPr/>
          </p:nvSpPr>
          <p:spPr>
            <a:xfrm>
              <a:off x="3690238" y="4870450"/>
              <a:ext cx="18415" cy="20320"/>
            </a:xfrm>
            <a:custGeom>
              <a:avLst/>
              <a:gdLst/>
              <a:ahLst/>
              <a:cxnLst/>
              <a:rect l="l" t="t" r="r" b="b"/>
              <a:pathLst>
                <a:path w="18414" h="20320">
                  <a:moveTo>
                    <a:pt x="18287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8287" y="19812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335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708527" y="4870450"/>
              <a:ext cx="513715" cy="20320"/>
            </a:xfrm>
            <a:custGeom>
              <a:avLst/>
              <a:gdLst/>
              <a:ahLst/>
              <a:cxnLst/>
              <a:rect l="l" t="t" r="r" b="b"/>
              <a:pathLst>
                <a:path w="513714" h="20320">
                  <a:moveTo>
                    <a:pt x="513588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513588" y="19812"/>
                  </a:lnTo>
                  <a:lnTo>
                    <a:pt x="5135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22115" y="4870450"/>
              <a:ext cx="7334884" cy="20320"/>
            </a:xfrm>
            <a:custGeom>
              <a:avLst/>
              <a:gdLst/>
              <a:ahLst/>
              <a:cxnLst/>
              <a:rect l="l" t="t" r="r" b="b"/>
              <a:pathLst>
                <a:path w="7334884" h="20320">
                  <a:moveTo>
                    <a:pt x="7334377" y="0"/>
                  </a:moveTo>
                  <a:lnTo>
                    <a:pt x="18288" y="0"/>
                  </a:lnTo>
                  <a:lnTo>
                    <a:pt x="0" y="0"/>
                  </a:lnTo>
                  <a:lnTo>
                    <a:pt x="0" y="18288"/>
                  </a:lnTo>
                  <a:lnTo>
                    <a:pt x="0" y="19812"/>
                  </a:lnTo>
                  <a:lnTo>
                    <a:pt x="18288" y="19812"/>
                  </a:lnTo>
                  <a:lnTo>
                    <a:pt x="18288" y="18288"/>
                  </a:lnTo>
                  <a:lnTo>
                    <a:pt x="7334377" y="18288"/>
                  </a:lnTo>
                  <a:lnTo>
                    <a:pt x="7334377" y="0"/>
                  </a:lnTo>
                  <a:close/>
                </a:path>
              </a:pathLst>
            </a:custGeom>
            <a:solidFill>
              <a:srgbClr val="335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240403" y="4888738"/>
              <a:ext cx="7316470" cy="1905"/>
            </a:xfrm>
            <a:custGeom>
              <a:avLst/>
              <a:gdLst/>
              <a:ahLst/>
              <a:cxnLst/>
              <a:rect l="l" t="t" r="r" b="b"/>
              <a:pathLst>
                <a:path w="7316470" h="1904">
                  <a:moveTo>
                    <a:pt x="7316089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7316089" y="1524"/>
                  </a:lnTo>
                  <a:lnTo>
                    <a:pt x="7316089" y="0"/>
                  </a:lnTo>
                  <a:close/>
                </a:path>
              </a:pathLst>
            </a:custGeom>
            <a:solidFill>
              <a:srgbClr val="E2E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690239" y="4870450"/>
              <a:ext cx="7884795" cy="398145"/>
            </a:xfrm>
            <a:custGeom>
              <a:avLst/>
              <a:gdLst/>
              <a:ahLst/>
              <a:cxnLst/>
              <a:rect l="l" t="t" r="r" b="b"/>
              <a:pathLst>
                <a:path w="7884795" h="398145">
                  <a:moveTo>
                    <a:pt x="18288" y="19812"/>
                  </a:moveTo>
                  <a:lnTo>
                    <a:pt x="0" y="19812"/>
                  </a:lnTo>
                  <a:lnTo>
                    <a:pt x="0" y="397764"/>
                  </a:lnTo>
                  <a:lnTo>
                    <a:pt x="18288" y="397764"/>
                  </a:lnTo>
                  <a:lnTo>
                    <a:pt x="18288" y="19812"/>
                  </a:lnTo>
                  <a:close/>
                </a:path>
                <a:path w="7884795" h="398145">
                  <a:moveTo>
                    <a:pt x="550164" y="19812"/>
                  </a:moveTo>
                  <a:lnTo>
                    <a:pt x="531876" y="19812"/>
                  </a:lnTo>
                  <a:lnTo>
                    <a:pt x="531876" y="397764"/>
                  </a:lnTo>
                  <a:lnTo>
                    <a:pt x="550164" y="397764"/>
                  </a:lnTo>
                  <a:lnTo>
                    <a:pt x="550164" y="19812"/>
                  </a:lnTo>
                  <a:close/>
                </a:path>
                <a:path w="7884795" h="398145">
                  <a:moveTo>
                    <a:pt x="7884541" y="0"/>
                  </a:moveTo>
                  <a:lnTo>
                    <a:pt x="7866253" y="0"/>
                  </a:lnTo>
                  <a:lnTo>
                    <a:pt x="7866253" y="18288"/>
                  </a:lnTo>
                  <a:lnTo>
                    <a:pt x="7866253" y="19812"/>
                  </a:lnTo>
                  <a:lnTo>
                    <a:pt x="7866253" y="397764"/>
                  </a:lnTo>
                  <a:lnTo>
                    <a:pt x="7884541" y="397764"/>
                  </a:lnTo>
                  <a:lnTo>
                    <a:pt x="7884541" y="19812"/>
                  </a:lnTo>
                  <a:lnTo>
                    <a:pt x="7884541" y="18288"/>
                  </a:lnTo>
                  <a:lnTo>
                    <a:pt x="7884541" y="0"/>
                  </a:lnTo>
                  <a:close/>
                </a:path>
              </a:pathLst>
            </a:custGeom>
            <a:solidFill>
              <a:srgbClr val="335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699383" y="5286501"/>
              <a:ext cx="9525" cy="1905"/>
            </a:xfrm>
            <a:custGeom>
              <a:avLst/>
              <a:gdLst/>
              <a:ahLst/>
              <a:cxnLst/>
              <a:rect l="l" t="t" r="r" b="b"/>
              <a:pathLst>
                <a:path w="9525" h="1904">
                  <a:moveTo>
                    <a:pt x="9144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9144" y="1524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690239" y="5268226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8288" y="0"/>
                  </a:moveTo>
                  <a:lnTo>
                    <a:pt x="0" y="0"/>
                  </a:lnTo>
                  <a:lnTo>
                    <a:pt x="0" y="18275"/>
                  </a:lnTo>
                  <a:lnTo>
                    <a:pt x="18288" y="18275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335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708527" y="5286501"/>
              <a:ext cx="18415" cy="1905"/>
            </a:xfrm>
            <a:custGeom>
              <a:avLst/>
              <a:gdLst/>
              <a:ahLst/>
              <a:cxnLst/>
              <a:rect l="l" t="t" r="r" b="b"/>
              <a:pathLst>
                <a:path w="18414" h="1904">
                  <a:moveTo>
                    <a:pt x="18287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18287" y="1524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708527" y="5268226"/>
              <a:ext cx="513715" cy="18415"/>
            </a:xfrm>
            <a:custGeom>
              <a:avLst/>
              <a:gdLst/>
              <a:ahLst/>
              <a:cxnLst/>
              <a:rect l="l" t="t" r="r" b="b"/>
              <a:pathLst>
                <a:path w="513714" h="18414">
                  <a:moveTo>
                    <a:pt x="513588" y="0"/>
                  </a:moveTo>
                  <a:lnTo>
                    <a:pt x="18288" y="0"/>
                  </a:lnTo>
                  <a:lnTo>
                    <a:pt x="0" y="0"/>
                  </a:lnTo>
                  <a:lnTo>
                    <a:pt x="0" y="18275"/>
                  </a:lnTo>
                  <a:lnTo>
                    <a:pt x="18288" y="18275"/>
                  </a:lnTo>
                  <a:lnTo>
                    <a:pt x="513588" y="18275"/>
                  </a:lnTo>
                  <a:lnTo>
                    <a:pt x="513588" y="0"/>
                  </a:lnTo>
                  <a:close/>
                </a:path>
              </a:pathLst>
            </a:custGeom>
            <a:solidFill>
              <a:srgbClr val="335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726815" y="5286501"/>
              <a:ext cx="495300" cy="1905"/>
            </a:xfrm>
            <a:custGeom>
              <a:avLst/>
              <a:gdLst/>
              <a:ahLst/>
              <a:cxnLst/>
              <a:rect l="l" t="t" r="r" b="b"/>
              <a:pathLst>
                <a:path w="495300" h="1904">
                  <a:moveTo>
                    <a:pt x="495300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495300" y="1524"/>
                  </a:lnTo>
                  <a:lnTo>
                    <a:pt x="495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222115" y="5268213"/>
              <a:ext cx="7352665" cy="635635"/>
            </a:xfrm>
            <a:custGeom>
              <a:avLst/>
              <a:gdLst/>
              <a:ahLst/>
              <a:cxnLst/>
              <a:rect l="l" t="t" r="r" b="b"/>
              <a:pathLst>
                <a:path w="7352665" h="635635">
                  <a:moveTo>
                    <a:pt x="7352665" y="0"/>
                  </a:moveTo>
                  <a:lnTo>
                    <a:pt x="7334377" y="0"/>
                  </a:lnTo>
                  <a:lnTo>
                    <a:pt x="7334377" y="19761"/>
                  </a:lnTo>
                  <a:lnTo>
                    <a:pt x="7334377" y="617169"/>
                  </a:lnTo>
                  <a:lnTo>
                    <a:pt x="18288" y="617169"/>
                  </a:lnTo>
                  <a:lnTo>
                    <a:pt x="18288" y="19812"/>
                  </a:lnTo>
                  <a:lnTo>
                    <a:pt x="18288" y="0"/>
                  </a:lnTo>
                  <a:lnTo>
                    <a:pt x="0" y="0"/>
                  </a:lnTo>
                  <a:lnTo>
                    <a:pt x="0" y="19761"/>
                  </a:lnTo>
                  <a:lnTo>
                    <a:pt x="0" y="617169"/>
                  </a:lnTo>
                  <a:lnTo>
                    <a:pt x="0" y="635457"/>
                  </a:lnTo>
                  <a:lnTo>
                    <a:pt x="18288" y="635457"/>
                  </a:lnTo>
                  <a:lnTo>
                    <a:pt x="7334377" y="635457"/>
                  </a:lnTo>
                  <a:lnTo>
                    <a:pt x="7352665" y="635457"/>
                  </a:lnTo>
                  <a:lnTo>
                    <a:pt x="7352665" y="617169"/>
                  </a:lnTo>
                  <a:lnTo>
                    <a:pt x="7352665" y="19812"/>
                  </a:lnTo>
                  <a:lnTo>
                    <a:pt x="7352665" y="0"/>
                  </a:lnTo>
                  <a:close/>
                </a:path>
              </a:pathLst>
            </a:custGeom>
            <a:solidFill>
              <a:srgbClr val="335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040130" y="2943225"/>
              <a:ext cx="2534920" cy="2308225"/>
            </a:xfrm>
            <a:custGeom>
              <a:avLst/>
              <a:gdLst/>
              <a:ahLst/>
              <a:cxnLst/>
              <a:rect l="l" t="t" r="r" b="b"/>
              <a:pathLst>
                <a:path w="2534920" h="2308225">
                  <a:moveTo>
                    <a:pt x="2534920" y="0"/>
                  </a:moveTo>
                  <a:lnTo>
                    <a:pt x="0" y="0"/>
                  </a:lnTo>
                  <a:lnTo>
                    <a:pt x="0" y="2308225"/>
                  </a:lnTo>
                  <a:lnTo>
                    <a:pt x="2534920" y="2308225"/>
                  </a:lnTo>
                  <a:lnTo>
                    <a:pt x="2534920" y="0"/>
                  </a:lnTo>
                  <a:close/>
                </a:path>
              </a:pathLst>
            </a:custGeom>
            <a:solidFill>
              <a:srgbClr val="D5E0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040130" y="2943225"/>
              <a:ext cx="2534920" cy="2308225"/>
            </a:xfrm>
            <a:custGeom>
              <a:avLst/>
              <a:gdLst/>
              <a:ahLst/>
              <a:cxnLst/>
              <a:rect l="l" t="t" r="r" b="b"/>
              <a:pathLst>
                <a:path w="2534920" h="2308225">
                  <a:moveTo>
                    <a:pt x="0" y="2308225"/>
                  </a:moveTo>
                  <a:lnTo>
                    <a:pt x="2534920" y="2308225"/>
                  </a:lnTo>
                  <a:lnTo>
                    <a:pt x="2534920" y="0"/>
                  </a:lnTo>
                  <a:lnTo>
                    <a:pt x="0" y="0"/>
                  </a:lnTo>
                  <a:lnTo>
                    <a:pt x="0" y="2308225"/>
                  </a:lnTo>
                  <a:close/>
                </a:path>
              </a:pathLst>
            </a:custGeom>
            <a:ln w="19049">
              <a:solidFill>
                <a:srgbClr val="33527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1126032" y="2962783"/>
            <a:ext cx="2362200" cy="22148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065" marR="5080" indent="1270" algn="ctr">
              <a:lnSpc>
                <a:spcPct val="99400"/>
              </a:lnSpc>
              <a:spcBef>
                <a:spcPts val="114"/>
              </a:spcBef>
            </a:pPr>
            <a:r>
              <a:rPr sz="2400" spc="-10" dirty="0">
                <a:latin typeface="Times New Roman"/>
                <a:cs typeface="Times New Roman"/>
              </a:rPr>
              <a:t>деятельность </a:t>
            </a:r>
            <a:r>
              <a:rPr sz="2400" dirty="0">
                <a:latin typeface="Times New Roman"/>
                <a:cs typeface="Times New Roman"/>
              </a:rPr>
              <a:t>органов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местного самоуправления</a:t>
            </a:r>
            <a:r>
              <a:rPr sz="2400" spc="-15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и </a:t>
            </a:r>
            <a:r>
              <a:rPr sz="2400" dirty="0">
                <a:latin typeface="Times New Roman"/>
                <a:cs typeface="Times New Roman"/>
              </a:rPr>
              <a:t>физических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лиц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в </a:t>
            </a:r>
            <a:r>
              <a:rPr sz="2400" dirty="0">
                <a:latin typeface="Times New Roman"/>
                <a:cs typeface="Times New Roman"/>
              </a:rPr>
              <a:t>пределах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их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2400" spc="-10" dirty="0">
                <a:latin typeface="Times New Roman"/>
                <a:cs typeface="Times New Roman"/>
              </a:rPr>
              <a:t>полномочий: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153410"/>
            <a:ext cx="761365" cy="60705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36350" y="3153410"/>
            <a:ext cx="755650" cy="60705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83869" y="38100"/>
            <a:ext cx="11220450" cy="6421120"/>
            <a:chOff x="483869" y="38100"/>
            <a:chExt cx="11220450" cy="6421120"/>
          </a:xfrm>
        </p:grpSpPr>
        <p:sp>
          <p:nvSpPr>
            <p:cNvPr id="6" name="object 6"/>
            <p:cNvSpPr/>
            <p:nvPr/>
          </p:nvSpPr>
          <p:spPr>
            <a:xfrm>
              <a:off x="483869" y="38100"/>
              <a:ext cx="4224655" cy="400050"/>
            </a:xfrm>
            <a:custGeom>
              <a:avLst/>
              <a:gdLst/>
              <a:ahLst/>
              <a:cxnLst/>
              <a:rect l="l" t="t" r="r" b="b"/>
              <a:pathLst>
                <a:path w="4224655" h="400050">
                  <a:moveTo>
                    <a:pt x="4224655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4224655" y="400050"/>
                  </a:lnTo>
                  <a:lnTo>
                    <a:pt x="4224655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3869" y="438150"/>
              <a:ext cx="11220450" cy="6021070"/>
            </a:xfrm>
            <a:custGeom>
              <a:avLst/>
              <a:gdLst/>
              <a:ahLst/>
              <a:cxnLst/>
              <a:rect l="l" t="t" r="r" b="b"/>
              <a:pathLst>
                <a:path w="11220450" h="6021070">
                  <a:moveTo>
                    <a:pt x="11220450" y="0"/>
                  </a:moveTo>
                  <a:lnTo>
                    <a:pt x="0" y="0"/>
                  </a:lnTo>
                  <a:lnTo>
                    <a:pt x="0" y="6021070"/>
                  </a:lnTo>
                  <a:lnTo>
                    <a:pt x="11220450" y="6021070"/>
                  </a:lnTo>
                  <a:lnTo>
                    <a:pt x="11220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69234" y="1689735"/>
              <a:ext cx="307975" cy="609600"/>
            </a:xfrm>
            <a:custGeom>
              <a:avLst/>
              <a:gdLst/>
              <a:ahLst/>
              <a:cxnLst/>
              <a:rect l="l" t="t" r="r" b="b"/>
              <a:pathLst>
                <a:path w="307975" h="609600">
                  <a:moveTo>
                    <a:pt x="231139" y="0"/>
                  </a:moveTo>
                  <a:lnTo>
                    <a:pt x="77469" y="0"/>
                  </a:lnTo>
                  <a:lnTo>
                    <a:pt x="77469" y="455929"/>
                  </a:lnTo>
                  <a:lnTo>
                    <a:pt x="0" y="455929"/>
                  </a:lnTo>
                  <a:lnTo>
                    <a:pt x="154304" y="609600"/>
                  </a:lnTo>
                  <a:lnTo>
                    <a:pt x="307975" y="455929"/>
                  </a:lnTo>
                  <a:lnTo>
                    <a:pt x="231139" y="455929"/>
                  </a:lnTo>
                  <a:lnTo>
                    <a:pt x="231139" y="0"/>
                  </a:lnTo>
                  <a:close/>
                </a:path>
              </a:pathLst>
            </a:custGeom>
            <a:solidFill>
              <a:srgbClr val="A9DD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69234" y="1689735"/>
              <a:ext cx="307975" cy="609600"/>
            </a:xfrm>
            <a:custGeom>
              <a:avLst/>
              <a:gdLst/>
              <a:ahLst/>
              <a:cxnLst/>
              <a:rect l="l" t="t" r="r" b="b"/>
              <a:pathLst>
                <a:path w="307975" h="609600">
                  <a:moveTo>
                    <a:pt x="0" y="455929"/>
                  </a:moveTo>
                  <a:lnTo>
                    <a:pt x="77469" y="455929"/>
                  </a:lnTo>
                  <a:lnTo>
                    <a:pt x="77469" y="0"/>
                  </a:lnTo>
                  <a:lnTo>
                    <a:pt x="231139" y="0"/>
                  </a:lnTo>
                  <a:lnTo>
                    <a:pt x="231139" y="455929"/>
                  </a:lnTo>
                  <a:lnTo>
                    <a:pt x="307975" y="455929"/>
                  </a:lnTo>
                  <a:lnTo>
                    <a:pt x="154304" y="609600"/>
                  </a:lnTo>
                  <a:lnTo>
                    <a:pt x="0" y="455929"/>
                  </a:lnTo>
                  <a:close/>
                </a:path>
              </a:pathLst>
            </a:custGeom>
            <a:ln w="16002">
              <a:solidFill>
                <a:srgbClr val="2C6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56760" y="2920364"/>
              <a:ext cx="608330" cy="307975"/>
            </a:xfrm>
            <a:custGeom>
              <a:avLst/>
              <a:gdLst/>
              <a:ahLst/>
              <a:cxnLst/>
              <a:rect l="l" t="t" r="r" b="b"/>
              <a:pathLst>
                <a:path w="608329" h="307975">
                  <a:moveTo>
                    <a:pt x="454660" y="0"/>
                  </a:moveTo>
                  <a:lnTo>
                    <a:pt x="454660" y="76835"/>
                  </a:lnTo>
                  <a:lnTo>
                    <a:pt x="0" y="76835"/>
                  </a:lnTo>
                  <a:lnTo>
                    <a:pt x="0" y="231139"/>
                  </a:lnTo>
                  <a:lnTo>
                    <a:pt x="454660" y="231139"/>
                  </a:lnTo>
                  <a:lnTo>
                    <a:pt x="454660" y="307975"/>
                  </a:lnTo>
                  <a:lnTo>
                    <a:pt x="608329" y="153670"/>
                  </a:lnTo>
                  <a:lnTo>
                    <a:pt x="454660" y="0"/>
                  </a:lnTo>
                  <a:close/>
                </a:path>
              </a:pathLst>
            </a:custGeom>
            <a:solidFill>
              <a:srgbClr val="A9DD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56760" y="2920364"/>
              <a:ext cx="5547995" cy="1311275"/>
            </a:xfrm>
            <a:custGeom>
              <a:avLst/>
              <a:gdLst/>
              <a:ahLst/>
              <a:cxnLst/>
              <a:rect l="l" t="t" r="r" b="b"/>
              <a:pathLst>
                <a:path w="5547995" h="1311275">
                  <a:moveTo>
                    <a:pt x="454660" y="307975"/>
                  </a:moveTo>
                  <a:lnTo>
                    <a:pt x="454660" y="231139"/>
                  </a:lnTo>
                  <a:lnTo>
                    <a:pt x="0" y="231139"/>
                  </a:lnTo>
                  <a:lnTo>
                    <a:pt x="0" y="76835"/>
                  </a:lnTo>
                  <a:lnTo>
                    <a:pt x="454660" y="76835"/>
                  </a:lnTo>
                  <a:lnTo>
                    <a:pt x="454660" y="0"/>
                  </a:lnTo>
                  <a:lnTo>
                    <a:pt x="608329" y="153670"/>
                  </a:lnTo>
                  <a:lnTo>
                    <a:pt x="454660" y="307975"/>
                  </a:lnTo>
                </a:path>
                <a:path w="5547995" h="1311275">
                  <a:moveTo>
                    <a:pt x="995044" y="971550"/>
                  </a:moveTo>
                  <a:lnTo>
                    <a:pt x="996950" y="1037590"/>
                  </a:lnTo>
                  <a:lnTo>
                    <a:pt x="1003300" y="1091565"/>
                  </a:lnTo>
                  <a:lnTo>
                    <a:pt x="1012189" y="1128395"/>
                  </a:lnTo>
                  <a:lnTo>
                    <a:pt x="1022985" y="1141730"/>
                  </a:lnTo>
                  <a:lnTo>
                    <a:pt x="3242944" y="1141730"/>
                  </a:lnTo>
                  <a:lnTo>
                    <a:pt x="3254374" y="1155065"/>
                  </a:lnTo>
                  <a:lnTo>
                    <a:pt x="3263265" y="1191260"/>
                  </a:lnTo>
                  <a:lnTo>
                    <a:pt x="3268980" y="1245235"/>
                  </a:lnTo>
                  <a:lnTo>
                    <a:pt x="3271519" y="1311275"/>
                  </a:lnTo>
                  <a:lnTo>
                    <a:pt x="3273424" y="1245235"/>
                  </a:lnTo>
                  <a:lnTo>
                    <a:pt x="3279774" y="1191260"/>
                  </a:lnTo>
                  <a:lnTo>
                    <a:pt x="3288665" y="1155065"/>
                  </a:lnTo>
                  <a:lnTo>
                    <a:pt x="3299460" y="1141730"/>
                  </a:lnTo>
                  <a:lnTo>
                    <a:pt x="5519420" y="1141730"/>
                  </a:lnTo>
                  <a:lnTo>
                    <a:pt x="5530849" y="1128395"/>
                  </a:lnTo>
                  <a:lnTo>
                    <a:pt x="5539740" y="1091565"/>
                  </a:lnTo>
                  <a:lnTo>
                    <a:pt x="5545455" y="1037590"/>
                  </a:lnTo>
                  <a:lnTo>
                    <a:pt x="5547995" y="971550"/>
                  </a:lnTo>
                </a:path>
              </a:pathLst>
            </a:custGeom>
            <a:ln w="16002">
              <a:solidFill>
                <a:srgbClr val="2C6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34765" y="4424679"/>
              <a:ext cx="1561464" cy="157607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828415" y="4418329"/>
              <a:ext cx="1574800" cy="1588770"/>
            </a:xfrm>
            <a:custGeom>
              <a:avLst/>
              <a:gdLst/>
              <a:ahLst/>
              <a:cxnLst/>
              <a:rect l="l" t="t" r="r" b="b"/>
              <a:pathLst>
                <a:path w="1574800" h="1588770">
                  <a:moveTo>
                    <a:pt x="0" y="1588770"/>
                  </a:moveTo>
                  <a:lnTo>
                    <a:pt x="1574800" y="1588770"/>
                  </a:lnTo>
                  <a:lnTo>
                    <a:pt x="1574800" y="0"/>
                  </a:lnTo>
                  <a:lnTo>
                    <a:pt x="0" y="0"/>
                  </a:lnTo>
                  <a:lnTo>
                    <a:pt x="0" y="1588770"/>
                  </a:lnTo>
                  <a:close/>
                </a:path>
              </a:pathLst>
            </a:custGeom>
            <a:ln w="12954">
              <a:solidFill>
                <a:srgbClr val="1E49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728980" y="1145539"/>
            <a:ext cx="4940935" cy="523240"/>
          </a:xfrm>
          <a:prstGeom prst="rect">
            <a:avLst/>
          </a:prstGeom>
          <a:solidFill>
            <a:srgbClr val="A9DDC5"/>
          </a:solidFill>
          <a:ln w="19050">
            <a:solidFill>
              <a:srgbClr val="2C6F52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87960">
              <a:lnSpc>
                <a:spcPct val="100000"/>
              </a:lnSpc>
              <a:spcBef>
                <a:spcPts val="325"/>
              </a:spcBef>
            </a:pPr>
            <a:r>
              <a:rPr sz="2800" spc="-10" dirty="0">
                <a:solidFill>
                  <a:srgbClr val="000000"/>
                </a:solidFill>
              </a:rPr>
              <a:t>Предупреждение</a:t>
            </a:r>
            <a:r>
              <a:rPr sz="2800" spc="-55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коррупции</a:t>
            </a:r>
            <a:endParaRPr sz="2800"/>
          </a:p>
        </p:txBody>
      </p:sp>
      <p:sp>
        <p:nvSpPr>
          <p:cNvPr id="15" name="object 15"/>
          <p:cNvSpPr txBox="1"/>
          <p:nvPr/>
        </p:nvSpPr>
        <p:spPr>
          <a:xfrm>
            <a:off x="1428114" y="2279650"/>
            <a:ext cx="3099435" cy="1569720"/>
          </a:xfrm>
          <a:prstGeom prst="rect">
            <a:avLst/>
          </a:prstGeom>
          <a:solidFill>
            <a:srgbClr val="D2ECE1"/>
          </a:solidFill>
          <a:ln w="16001">
            <a:solidFill>
              <a:srgbClr val="2C6F52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693420" marR="683895" indent="-1270" algn="ctr">
              <a:lnSpc>
                <a:spcPts val="2870"/>
              </a:lnSpc>
              <a:spcBef>
                <a:spcPts val="350"/>
              </a:spcBef>
            </a:pPr>
            <a:r>
              <a:rPr sz="2400" spc="-10" dirty="0">
                <a:latin typeface="Times New Roman"/>
                <a:cs typeface="Times New Roman"/>
              </a:rPr>
              <a:t>деятельность организации,</a:t>
            </a:r>
            <a:endParaRPr sz="2400">
              <a:latin typeface="Times New Roman"/>
              <a:cs typeface="Times New Roman"/>
            </a:endParaRPr>
          </a:p>
          <a:p>
            <a:pPr marL="1905" algn="ctr">
              <a:lnSpc>
                <a:spcPts val="2760"/>
              </a:lnSpc>
            </a:pPr>
            <a:r>
              <a:rPr sz="2400" spc="-10" dirty="0">
                <a:latin typeface="Times New Roman"/>
                <a:cs typeface="Times New Roman"/>
              </a:rPr>
              <a:t>направленная</a:t>
            </a:r>
            <a:r>
              <a:rPr sz="2400" spc="-12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на</a:t>
            </a:r>
            <a:endParaRPr sz="24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  <a:spcBef>
                <a:spcPts val="40"/>
              </a:spcBef>
            </a:pPr>
            <a:r>
              <a:rPr sz="2400" spc="-10" dirty="0">
                <a:latin typeface="Times New Roman"/>
                <a:cs typeface="Times New Roman"/>
              </a:rPr>
              <a:t>введение: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68265" y="2463800"/>
            <a:ext cx="5259070" cy="1200150"/>
          </a:xfrm>
          <a:prstGeom prst="rect">
            <a:avLst/>
          </a:prstGeom>
          <a:solidFill>
            <a:srgbClr val="D2ECE1"/>
          </a:solidFill>
          <a:ln w="16001">
            <a:solidFill>
              <a:srgbClr val="2C6F52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435609" indent="-344170">
              <a:lnSpc>
                <a:spcPct val="100000"/>
              </a:lnSpc>
              <a:spcBef>
                <a:spcPts val="245"/>
              </a:spcBef>
              <a:buFont typeface="Arial MT"/>
              <a:buChar char="•"/>
              <a:tabLst>
                <a:tab pos="435609" algn="l"/>
              </a:tabLst>
            </a:pPr>
            <a:r>
              <a:rPr sz="2400" spc="-20" dirty="0">
                <a:latin typeface="Times New Roman"/>
                <a:cs typeface="Times New Roman"/>
              </a:rPr>
              <a:t>элементов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корпоративной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культуры,</a:t>
            </a:r>
            <a:endParaRPr sz="2400">
              <a:latin typeface="Times New Roman"/>
              <a:cs typeface="Times New Roman"/>
            </a:endParaRPr>
          </a:p>
          <a:p>
            <a:pPr marL="435609" indent="-34417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435609" algn="l"/>
              </a:tabLst>
            </a:pPr>
            <a:r>
              <a:rPr sz="2400" spc="-10" dirty="0">
                <a:latin typeface="Times New Roman"/>
                <a:cs typeface="Times New Roman"/>
              </a:rPr>
              <a:t>организационной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структуры,</a:t>
            </a:r>
            <a:endParaRPr sz="2400">
              <a:latin typeface="Times New Roman"/>
              <a:cs typeface="Times New Roman"/>
            </a:endParaRPr>
          </a:p>
          <a:p>
            <a:pPr marL="435609" indent="-34417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435609" algn="l"/>
              </a:tabLst>
            </a:pPr>
            <a:r>
              <a:rPr sz="2400" dirty="0">
                <a:latin typeface="Times New Roman"/>
                <a:cs typeface="Times New Roman"/>
              </a:rPr>
              <a:t>правил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процедур,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00547" y="4377690"/>
            <a:ext cx="4909185" cy="1569720"/>
          </a:xfrm>
          <a:prstGeom prst="rect">
            <a:avLst/>
          </a:prstGeom>
          <a:solidFill>
            <a:srgbClr val="E2F4EB"/>
          </a:solidFill>
          <a:ln w="16001">
            <a:solidFill>
              <a:srgbClr val="2C6F52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642620" marR="635635" algn="ctr">
              <a:lnSpc>
                <a:spcPct val="100000"/>
              </a:lnSpc>
              <a:spcBef>
                <a:spcPts val="280"/>
              </a:spcBef>
            </a:pPr>
            <a:r>
              <a:rPr sz="2000" dirty="0">
                <a:latin typeface="Times New Roman"/>
                <a:cs typeface="Times New Roman"/>
              </a:rPr>
              <a:t>регламентированы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внутренними </a:t>
            </a:r>
            <a:r>
              <a:rPr sz="2000" dirty="0">
                <a:latin typeface="Times New Roman"/>
                <a:cs typeface="Times New Roman"/>
              </a:rPr>
              <a:t>нормативными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документами, </a:t>
            </a:r>
            <a:r>
              <a:rPr sz="2000" dirty="0">
                <a:latin typeface="Times New Roman"/>
                <a:cs typeface="Times New Roman"/>
              </a:rPr>
              <a:t>обеспечивающими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недопущение </a:t>
            </a:r>
            <a:r>
              <a:rPr sz="2000" spc="-25" dirty="0">
                <a:latin typeface="Times New Roman"/>
                <a:cs typeface="Times New Roman"/>
              </a:rPr>
              <a:t>коррупционных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правонарушений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3372" y="48260"/>
            <a:ext cx="40239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ТЕРМИНЫ</a:t>
            </a: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20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000" b="1" spc="4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50" dirty="0">
                <a:solidFill>
                  <a:srgbClr val="FFFFFF"/>
                </a:solidFill>
                <a:latin typeface="Times New Roman"/>
                <a:cs typeface="Times New Roman"/>
              </a:rPr>
              <a:t>ОПРЕДЕЛЕНИЯ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0"/>
            <a:ext cx="10896600" cy="6421120"/>
            <a:chOff x="483869" y="38100"/>
            <a:chExt cx="11220450" cy="6421120"/>
          </a:xfrm>
        </p:grpSpPr>
        <p:sp>
          <p:nvSpPr>
            <p:cNvPr id="3" name="object 3"/>
            <p:cNvSpPr/>
            <p:nvPr/>
          </p:nvSpPr>
          <p:spPr>
            <a:xfrm>
              <a:off x="483869" y="38100"/>
              <a:ext cx="3038475" cy="400050"/>
            </a:xfrm>
            <a:custGeom>
              <a:avLst/>
              <a:gdLst/>
              <a:ahLst/>
              <a:cxnLst/>
              <a:rect l="l" t="t" r="r" b="b"/>
              <a:pathLst>
                <a:path w="3038475" h="400050">
                  <a:moveTo>
                    <a:pt x="3038475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3038475" y="400050"/>
                  </a:lnTo>
                  <a:lnTo>
                    <a:pt x="3038475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3869" y="438150"/>
              <a:ext cx="11220450" cy="6021070"/>
            </a:xfrm>
            <a:custGeom>
              <a:avLst/>
              <a:gdLst/>
              <a:ahLst/>
              <a:cxnLst/>
              <a:rect l="l" t="t" r="r" b="b"/>
              <a:pathLst>
                <a:path w="11220450" h="6021070">
                  <a:moveTo>
                    <a:pt x="11220450" y="0"/>
                  </a:moveTo>
                  <a:lnTo>
                    <a:pt x="0" y="0"/>
                  </a:lnTo>
                  <a:lnTo>
                    <a:pt x="0" y="6021070"/>
                  </a:lnTo>
                  <a:lnTo>
                    <a:pt x="11220450" y="6021070"/>
                  </a:lnTo>
                  <a:lnTo>
                    <a:pt x="11220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259060" y="934085"/>
              <a:ext cx="841375" cy="4831715"/>
            </a:xfrm>
            <a:custGeom>
              <a:avLst/>
              <a:gdLst/>
              <a:ahLst/>
              <a:cxnLst/>
              <a:rect l="l" t="t" r="r" b="b"/>
              <a:pathLst>
                <a:path w="841375" h="4831715">
                  <a:moveTo>
                    <a:pt x="631190" y="0"/>
                  </a:moveTo>
                  <a:lnTo>
                    <a:pt x="210185" y="0"/>
                  </a:lnTo>
                  <a:lnTo>
                    <a:pt x="210185" y="4411345"/>
                  </a:lnTo>
                  <a:lnTo>
                    <a:pt x="0" y="4411345"/>
                  </a:lnTo>
                  <a:lnTo>
                    <a:pt x="421005" y="4831715"/>
                  </a:lnTo>
                  <a:lnTo>
                    <a:pt x="841375" y="4411345"/>
                  </a:lnTo>
                  <a:lnTo>
                    <a:pt x="631190" y="4411345"/>
                  </a:lnTo>
                  <a:lnTo>
                    <a:pt x="631190" y="0"/>
                  </a:lnTo>
                  <a:close/>
                </a:path>
              </a:pathLst>
            </a:custGeom>
            <a:solidFill>
              <a:srgbClr val="D5E0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259060" y="934085"/>
              <a:ext cx="841375" cy="4831715"/>
            </a:xfrm>
            <a:custGeom>
              <a:avLst/>
              <a:gdLst/>
              <a:ahLst/>
              <a:cxnLst/>
              <a:rect l="l" t="t" r="r" b="b"/>
              <a:pathLst>
                <a:path w="841375" h="4831715">
                  <a:moveTo>
                    <a:pt x="0" y="4411345"/>
                  </a:moveTo>
                  <a:lnTo>
                    <a:pt x="210185" y="4411345"/>
                  </a:lnTo>
                  <a:lnTo>
                    <a:pt x="210185" y="0"/>
                  </a:lnTo>
                  <a:lnTo>
                    <a:pt x="631190" y="0"/>
                  </a:lnTo>
                  <a:lnTo>
                    <a:pt x="631190" y="4411345"/>
                  </a:lnTo>
                  <a:lnTo>
                    <a:pt x="841375" y="4411345"/>
                  </a:lnTo>
                  <a:lnTo>
                    <a:pt x="421005" y="4831715"/>
                  </a:lnTo>
                  <a:lnTo>
                    <a:pt x="0" y="4411345"/>
                  </a:lnTo>
                  <a:close/>
                </a:path>
              </a:pathLst>
            </a:custGeom>
            <a:ln w="16002">
              <a:solidFill>
                <a:srgbClr val="86A9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4716145" y="4075429"/>
            <a:ext cx="0" cy="594995"/>
          </a:xfrm>
          <a:custGeom>
            <a:avLst/>
            <a:gdLst/>
            <a:ahLst/>
            <a:cxnLst/>
            <a:rect l="l" t="t" r="r" b="b"/>
            <a:pathLst>
              <a:path h="594995">
                <a:moveTo>
                  <a:pt x="0" y="0"/>
                </a:moveTo>
                <a:lnTo>
                  <a:pt x="0" y="594995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59950" y="1962785"/>
            <a:ext cx="0" cy="649605"/>
          </a:xfrm>
          <a:custGeom>
            <a:avLst/>
            <a:gdLst/>
            <a:ahLst/>
            <a:cxnLst/>
            <a:rect l="l" t="t" r="r" b="b"/>
            <a:pathLst>
              <a:path h="649605">
                <a:moveTo>
                  <a:pt x="0" y="0"/>
                </a:moveTo>
                <a:lnTo>
                  <a:pt x="0" y="64960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759950" y="4075429"/>
            <a:ext cx="0" cy="594995"/>
          </a:xfrm>
          <a:custGeom>
            <a:avLst/>
            <a:gdLst/>
            <a:ahLst/>
            <a:cxnLst/>
            <a:rect l="l" t="t" r="r" b="b"/>
            <a:pathLst>
              <a:path h="594995">
                <a:moveTo>
                  <a:pt x="0" y="0"/>
                </a:moveTo>
                <a:lnTo>
                  <a:pt x="0" y="594995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23644" y="1962785"/>
            <a:ext cx="0" cy="649605"/>
          </a:xfrm>
          <a:custGeom>
            <a:avLst/>
            <a:gdLst/>
            <a:ahLst/>
            <a:cxnLst/>
            <a:rect l="l" t="t" r="r" b="b"/>
            <a:pathLst>
              <a:path h="649605">
                <a:moveTo>
                  <a:pt x="0" y="0"/>
                </a:moveTo>
                <a:lnTo>
                  <a:pt x="0" y="64960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100"/>
              </a:spcBef>
            </a:pPr>
            <a:r>
              <a:rPr sz="2000" dirty="0"/>
              <a:t>НОРМАТИВНАЯ</a:t>
            </a:r>
            <a:r>
              <a:rPr sz="2000" spc="10" dirty="0"/>
              <a:t> </a:t>
            </a:r>
            <a:r>
              <a:rPr sz="2000" spc="-20" dirty="0"/>
              <a:t>БАЗА</a:t>
            </a:r>
            <a:endParaRPr sz="2000"/>
          </a:p>
        </p:txBody>
      </p:sp>
      <p:sp>
        <p:nvSpPr>
          <p:cNvPr id="12" name="object 12"/>
          <p:cNvSpPr/>
          <p:nvPr/>
        </p:nvSpPr>
        <p:spPr>
          <a:xfrm>
            <a:off x="3833495" y="2594482"/>
            <a:ext cx="883919" cy="12700"/>
          </a:xfrm>
          <a:custGeom>
            <a:avLst/>
            <a:gdLst/>
            <a:ahLst/>
            <a:cxnLst/>
            <a:rect l="l" t="t" r="r" b="b"/>
            <a:pathLst>
              <a:path w="883920" h="12700">
                <a:moveTo>
                  <a:pt x="883920" y="0"/>
                </a:moveTo>
                <a:lnTo>
                  <a:pt x="0" y="0"/>
                </a:lnTo>
                <a:lnTo>
                  <a:pt x="0" y="12192"/>
                </a:lnTo>
                <a:lnTo>
                  <a:pt x="883920" y="12192"/>
                </a:lnTo>
                <a:lnTo>
                  <a:pt x="8839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1371600" y="609600"/>
          <a:ext cx="8539479" cy="4925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1120"/>
                <a:gridCol w="970280"/>
                <a:gridCol w="4958079"/>
              </a:tblGrid>
              <a:tr h="1150620">
                <a:tc>
                  <a:txBody>
                    <a:bodyPr/>
                    <a:lstStyle/>
                    <a:p>
                      <a:pPr marR="876935" algn="ctr">
                        <a:lnSpc>
                          <a:spcPts val="2090"/>
                        </a:lnSpc>
                      </a:pPr>
                      <a:r>
                        <a:rPr lang="ru-RU" sz="1800" b="1" spc="-10" dirty="0" smtClean="0">
                          <a:latin typeface="Times New Roman"/>
                          <a:cs typeface="Times New Roman"/>
                        </a:rPr>
                        <a:t>Нормативные</a:t>
                      </a:r>
                      <a:r>
                        <a:rPr lang="ru-RU" sz="1800" b="1" spc="-10" baseline="0" dirty="0" smtClean="0">
                          <a:latin typeface="Times New Roman"/>
                          <a:cs typeface="Times New Roman"/>
                        </a:rPr>
                        <a:t> документы </a:t>
                      </a:r>
                      <a:r>
                        <a:rPr sz="1800" b="1" spc="-10" smtClean="0">
                          <a:latin typeface="Times New Roman"/>
                          <a:cs typeface="Times New Roman"/>
                        </a:rPr>
                        <a:t>федерального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уровня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D27D77"/>
                      </a:solidFill>
                      <a:prstDash val="solid"/>
                    </a:lnL>
                    <a:lnR w="12700">
                      <a:solidFill>
                        <a:srgbClr val="D27D77"/>
                      </a:solidFill>
                      <a:prstDash val="solid"/>
                    </a:lnR>
                    <a:lnT w="12700">
                      <a:solidFill>
                        <a:srgbClr val="D27D77"/>
                      </a:solidFill>
                      <a:prstDash val="solid"/>
                    </a:lnT>
                    <a:solidFill>
                      <a:srgbClr val="E1AAA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7D77"/>
                      </a:solidFill>
                      <a:prstDash val="solid"/>
                    </a:lnL>
                    <a:solidFill>
                      <a:srgbClr val="EFD2D2"/>
                    </a:solidFill>
                  </a:tcPr>
                </a:tc>
                <a:tc>
                  <a:txBody>
                    <a:bodyPr/>
                    <a:lstStyle/>
                    <a:p>
                      <a:pPr marL="377825" marR="302260" indent="-287020">
                        <a:lnSpc>
                          <a:spcPct val="100000"/>
                        </a:lnSpc>
                        <a:spcBef>
                          <a:spcPts val="250"/>
                        </a:spcBef>
                        <a:buFont typeface="Arial MT"/>
                        <a:buChar char="•"/>
                        <a:tabLst>
                          <a:tab pos="377825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Федеральные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законы</a:t>
                      </a:r>
                      <a:r>
                        <a:rPr sz="18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dirty="0">
                          <a:latin typeface="Times New Roman"/>
                          <a:cs typeface="Times New Roman"/>
                        </a:rPr>
                        <a:t>(ФЗ</a:t>
                      </a:r>
                      <a:r>
                        <a:rPr sz="1600" i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dirty="0">
                          <a:latin typeface="Times New Roman"/>
                          <a:cs typeface="Times New Roman"/>
                        </a:rPr>
                        <a:t>«О</a:t>
                      </a:r>
                      <a:r>
                        <a:rPr sz="1600" i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spc="-10" dirty="0">
                          <a:latin typeface="Times New Roman"/>
                          <a:cs typeface="Times New Roman"/>
                        </a:rPr>
                        <a:t>противодействии коррупции»</a:t>
                      </a:r>
                      <a:r>
                        <a:rPr sz="16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6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dirty="0">
                          <a:latin typeface="Times New Roman"/>
                          <a:cs typeface="Times New Roman"/>
                        </a:rPr>
                        <a:t>25.12.2008</a:t>
                      </a:r>
                      <a:r>
                        <a:rPr sz="16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dirty="0">
                          <a:latin typeface="Times New Roman"/>
                          <a:cs typeface="Times New Roman"/>
                        </a:rPr>
                        <a:t>№</a:t>
                      </a:r>
                      <a:r>
                        <a:rPr sz="16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i="1" spc="-10" dirty="0">
                          <a:latin typeface="Times New Roman"/>
                          <a:cs typeface="Times New Roman"/>
                        </a:rPr>
                        <a:t>273-</a:t>
                      </a:r>
                      <a:r>
                        <a:rPr sz="1600" i="1" spc="-25" dirty="0">
                          <a:latin typeface="Times New Roman"/>
                          <a:cs typeface="Times New Roman"/>
                        </a:rPr>
                        <a:t>ФЗ)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377825" indent="-286385">
                        <a:lnSpc>
                          <a:spcPts val="2150"/>
                        </a:lnSpc>
                        <a:buFont typeface="Arial MT"/>
                        <a:buChar char="•"/>
                        <a:tabLst>
                          <a:tab pos="377825" algn="l"/>
                        </a:tabLst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Указы</a:t>
                      </a:r>
                      <a:r>
                        <a:rPr sz="18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Президента</a:t>
                      </a:r>
                      <a:r>
                        <a:rPr sz="1800" spc="-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РФ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R w="12700">
                      <a:solidFill>
                        <a:srgbClr val="D27D77"/>
                      </a:solidFill>
                      <a:prstDash val="solid"/>
                    </a:lnR>
                    <a:lnT w="12700">
                      <a:solidFill>
                        <a:srgbClr val="E1AAA3"/>
                      </a:solidFill>
                      <a:prstDash val="solid"/>
                    </a:lnT>
                    <a:solidFill>
                      <a:srgbClr val="EFD2D2"/>
                    </a:solidFill>
                  </a:tcPr>
                </a:tc>
              </a:tr>
              <a:tr h="601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E8AC7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E8AC7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466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50495" marR="1015365" indent="3810" algn="ctr">
                        <a:lnSpc>
                          <a:spcPct val="99800"/>
                        </a:lnSpc>
                      </a:pPr>
                      <a:r>
                        <a:rPr sz="1800" b="1" spc="-35" dirty="0">
                          <a:latin typeface="Times New Roman"/>
                          <a:cs typeface="Times New Roman"/>
                        </a:rPr>
                        <a:t>Нормативные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документы </a:t>
                      </a:r>
                      <a:r>
                        <a:rPr sz="1800" b="1" spc="-70" dirty="0">
                          <a:latin typeface="Times New Roman"/>
                          <a:cs typeface="Times New Roman"/>
                        </a:rPr>
                        <a:t>регионального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уровня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60325" marB="0">
                    <a:lnR w="12700">
                      <a:solidFill>
                        <a:srgbClr val="E8AC7C"/>
                      </a:solidFill>
                      <a:prstDash val="solid"/>
                    </a:lnR>
                    <a:solidFill>
                      <a:srgbClr val="E8AC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8AC7C"/>
                      </a:solidFill>
                      <a:prstDash val="solid"/>
                    </a:lnL>
                    <a:lnT w="12700">
                      <a:solidFill>
                        <a:srgbClr val="E8AC7C"/>
                      </a:solidFill>
                      <a:prstDash val="solid"/>
                    </a:lnT>
                    <a:solidFill>
                      <a:srgbClr val="F7E2D2"/>
                    </a:solidFill>
                  </a:tcPr>
                </a:tc>
                <a:tc>
                  <a:txBody>
                    <a:bodyPr/>
                    <a:lstStyle/>
                    <a:p>
                      <a:pPr marL="377825" marR="1340485" indent="-287020">
                        <a:lnSpc>
                          <a:spcPct val="100000"/>
                        </a:lnSpc>
                        <a:spcBef>
                          <a:spcPts val="250"/>
                        </a:spcBef>
                        <a:buFont typeface="Arial MT"/>
                        <a:buChar char="•"/>
                        <a:tabLst>
                          <a:tab pos="377825" algn="l"/>
                        </a:tabLst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Распоряжения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smtClean="0">
                          <a:latin typeface="Times New Roman"/>
                          <a:cs typeface="Times New Roman"/>
                        </a:rPr>
                        <a:t>постановления</a:t>
                      </a:r>
                      <a:r>
                        <a:rPr lang="ru-RU" sz="1800" spc="-1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smtClean="0">
                          <a:latin typeface="Times New Roman"/>
                          <a:cs typeface="Times New Roman"/>
                        </a:rPr>
                        <a:t>администрации</a:t>
                      </a:r>
                      <a:r>
                        <a:rPr sz="1800" spc="-35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mtClean="0">
                          <a:latin typeface="Times New Roman"/>
                          <a:cs typeface="Times New Roman"/>
                        </a:rPr>
                        <a:t>города</a:t>
                      </a:r>
                      <a:r>
                        <a:rPr lang="ru-RU" sz="1800" spc="-25" dirty="0" smtClean="0">
                          <a:latin typeface="Times New Roman"/>
                          <a:cs typeface="Times New Roman"/>
                        </a:rPr>
                        <a:t>Волгограда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77825" marR="822325" indent="-287020">
                        <a:lnSpc>
                          <a:spcPts val="2140"/>
                        </a:lnSpc>
                        <a:spcBef>
                          <a:spcPts val="105"/>
                        </a:spcBef>
                        <a:buFont typeface="Arial MT"/>
                        <a:buChar char="•"/>
                        <a:tabLst>
                          <a:tab pos="377825" algn="l"/>
                        </a:tabLst>
                      </a:pPr>
                      <a:r>
                        <a:rPr sz="1800">
                          <a:latin typeface="Times New Roman"/>
                          <a:cs typeface="Times New Roman"/>
                        </a:rPr>
                        <a:t>Распоряжения</a:t>
                      </a:r>
                      <a:r>
                        <a:rPr sz="1800" spc="-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latin typeface="Times New Roman"/>
                          <a:cs typeface="Times New Roman"/>
                        </a:rPr>
                        <a:t>комитета</a:t>
                      </a:r>
                      <a:r>
                        <a:rPr sz="1800" spc="-8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>
                          <a:latin typeface="Times New Roman"/>
                          <a:cs typeface="Times New Roman"/>
                        </a:rPr>
                        <a:t>образования </a:t>
                      </a:r>
                      <a:r>
                        <a:rPr lang="ru-RU" sz="1800" spc="-10" dirty="0" smtClean="0">
                          <a:latin typeface="Times New Roman"/>
                          <a:cs typeface="Times New Roman"/>
                        </a:rPr>
                        <a:t>и науки Волгоградской</a:t>
                      </a:r>
                      <a:r>
                        <a:rPr lang="ru-RU" sz="1800" spc="-10" baseline="0" dirty="0" smtClean="0">
                          <a:latin typeface="Times New Roman"/>
                          <a:cs typeface="Times New Roman"/>
                        </a:rPr>
                        <a:t> области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77825" indent="-286385">
                        <a:lnSpc>
                          <a:spcPts val="2090"/>
                        </a:lnSpc>
                        <a:buFont typeface="Arial MT"/>
                        <a:buChar char="•"/>
                        <a:tabLst>
                          <a:tab pos="377825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Инструктивно-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методические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письма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R w="12700">
                      <a:solidFill>
                        <a:srgbClr val="E8AC7C"/>
                      </a:solidFill>
                      <a:prstDash val="solid"/>
                    </a:lnR>
                    <a:lnT w="12700">
                      <a:solidFill>
                        <a:srgbClr val="E8AC7C"/>
                      </a:solidFill>
                      <a:prstDash val="solid"/>
                    </a:lnT>
                    <a:solidFill>
                      <a:srgbClr val="F7E2D2"/>
                    </a:solidFill>
                  </a:tcPr>
                </a:tc>
              </a:tr>
              <a:tr h="591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EBD18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EBD18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405130" marR="1268730" indent="-1270" algn="ctr">
                        <a:lnSpc>
                          <a:spcPts val="2150"/>
                        </a:lnSpc>
                        <a:spcBef>
                          <a:spcPts val="370"/>
                        </a:spcBef>
                      </a:pPr>
                      <a:r>
                        <a:rPr sz="1800" b="1" spc="-240" smtClean="0">
                          <a:latin typeface="Times New Roman" pitchFamily="18" charset="0"/>
                          <a:cs typeface="Times New Roman" pitchFamily="18" charset="0"/>
                        </a:rPr>
                        <a:t>Локальные </a:t>
                      </a:r>
                      <a:r>
                        <a:rPr sz="1800" b="1" spc="-20" smtClean="0">
                          <a:latin typeface="Times New Roman" pitchFamily="18" charset="0"/>
                          <a:cs typeface="Times New Roman" pitchFamily="18" charset="0"/>
                        </a:rPr>
                        <a:t>акты </a:t>
                      </a:r>
                      <a:r>
                        <a:rPr lang="ru-RU" sz="1800" b="1" spc="-459" dirty="0" smtClean="0">
                          <a:latin typeface="Times New Roman" pitchFamily="18" charset="0"/>
                          <a:cs typeface="Times New Roman" pitchFamily="18" charset="0"/>
                        </a:rPr>
                        <a:t>МОУ</a:t>
                      </a:r>
                      <a:endParaRPr sz="1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EBD18A"/>
                      </a:solidFill>
                      <a:prstDash val="solid"/>
                    </a:lnL>
                    <a:lnR w="12700">
                      <a:solidFill>
                        <a:srgbClr val="EBD18A"/>
                      </a:solidFill>
                      <a:prstDash val="solid"/>
                    </a:lnR>
                    <a:lnT w="12700">
                      <a:solidFill>
                        <a:srgbClr val="EBD18A"/>
                      </a:solidFill>
                      <a:prstDash val="solid"/>
                    </a:lnT>
                    <a:lnB w="12700">
                      <a:solidFill>
                        <a:srgbClr val="EBD18A"/>
                      </a:solidFill>
                      <a:prstDash val="solid"/>
                    </a:lnB>
                    <a:solidFill>
                      <a:srgbClr val="F0DF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BD18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75920" indent="-284480">
                        <a:lnSpc>
                          <a:spcPct val="100000"/>
                        </a:lnSpc>
                        <a:spcBef>
                          <a:spcPts val="254"/>
                        </a:spcBef>
                        <a:buFont typeface="Arial MT"/>
                        <a:buChar char="•"/>
                        <a:tabLst>
                          <a:tab pos="375920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Приказы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75920" indent="-28448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75920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Положения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R w="12700">
                      <a:solidFill>
                        <a:srgbClr val="EBD18A"/>
                      </a:solidFill>
                      <a:prstDash val="solid"/>
                    </a:lnR>
                    <a:lnT w="12700">
                      <a:solidFill>
                        <a:srgbClr val="EBD18A"/>
                      </a:solidFill>
                      <a:prstDash val="solid"/>
                    </a:lnT>
                    <a:lnB w="12700">
                      <a:solidFill>
                        <a:srgbClr val="EBD18A"/>
                      </a:solidFill>
                      <a:prstDash val="solid"/>
                    </a:lnB>
                    <a:solidFill>
                      <a:srgbClr val="F8EED9"/>
                    </a:solidFill>
                  </a:tcPr>
                </a:tc>
              </a:tr>
            </a:tbl>
          </a:graphicData>
        </a:graphic>
      </p:graphicFrame>
      <p:grpSp>
        <p:nvGrpSpPr>
          <p:cNvPr id="14" name="object 14"/>
          <p:cNvGrpSpPr/>
          <p:nvPr/>
        </p:nvGrpSpPr>
        <p:grpSpPr>
          <a:xfrm>
            <a:off x="1222552" y="841502"/>
            <a:ext cx="8532495" cy="1165860"/>
            <a:chOff x="1222552" y="841502"/>
            <a:chExt cx="8532495" cy="1165860"/>
          </a:xfrm>
        </p:grpSpPr>
        <p:sp>
          <p:nvSpPr>
            <p:cNvPr id="15" name="object 15"/>
            <p:cNvSpPr/>
            <p:nvPr/>
          </p:nvSpPr>
          <p:spPr>
            <a:xfrm>
              <a:off x="3839590" y="841502"/>
              <a:ext cx="878205" cy="12700"/>
            </a:xfrm>
            <a:custGeom>
              <a:avLst/>
              <a:gdLst/>
              <a:ahLst/>
              <a:cxnLst/>
              <a:rect l="l" t="t" r="r" b="b"/>
              <a:pathLst>
                <a:path w="878204" h="12700">
                  <a:moveTo>
                    <a:pt x="877824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877824" y="12191"/>
                  </a:lnTo>
                  <a:lnTo>
                    <a:pt x="8778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27399" y="853694"/>
              <a:ext cx="12700" cy="1141730"/>
            </a:xfrm>
            <a:custGeom>
              <a:avLst/>
              <a:gdLst/>
              <a:ahLst/>
              <a:cxnLst/>
              <a:rect l="l" t="t" r="r" b="b"/>
              <a:pathLst>
                <a:path w="12700" h="1141730">
                  <a:moveTo>
                    <a:pt x="12191" y="0"/>
                  </a:moveTo>
                  <a:lnTo>
                    <a:pt x="0" y="0"/>
                  </a:lnTo>
                  <a:lnTo>
                    <a:pt x="0" y="1141476"/>
                  </a:lnTo>
                  <a:lnTo>
                    <a:pt x="12191" y="1141476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D27D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22552" y="1995182"/>
              <a:ext cx="3495040" cy="12700"/>
            </a:xfrm>
            <a:custGeom>
              <a:avLst/>
              <a:gdLst/>
              <a:ahLst/>
              <a:cxnLst/>
              <a:rect l="l" t="t" r="r" b="b"/>
              <a:pathLst>
                <a:path w="3495040" h="12700">
                  <a:moveTo>
                    <a:pt x="2604770" y="0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12179"/>
                  </a:lnTo>
                  <a:lnTo>
                    <a:pt x="6096" y="12179"/>
                  </a:lnTo>
                  <a:lnTo>
                    <a:pt x="2604770" y="12179"/>
                  </a:lnTo>
                  <a:lnTo>
                    <a:pt x="2604770" y="0"/>
                  </a:lnTo>
                  <a:close/>
                </a:path>
                <a:path w="3495040" h="12700">
                  <a:moveTo>
                    <a:pt x="2610929" y="0"/>
                  </a:moveTo>
                  <a:lnTo>
                    <a:pt x="2604846" y="0"/>
                  </a:lnTo>
                  <a:lnTo>
                    <a:pt x="2604846" y="12179"/>
                  </a:lnTo>
                  <a:lnTo>
                    <a:pt x="2610929" y="12179"/>
                  </a:lnTo>
                  <a:lnTo>
                    <a:pt x="2610929" y="0"/>
                  </a:lnTo>
                  <a:close/>
                </a:path>
                <a:path w="3495040" h="12700">
                  <a:moveTo>
                    <a:pt x="3494862" y="0"/>
                  </a:moveTo>
                  <a:lnTo>
                    <a:pt x="2617038" y="0"/>
                  </a:lnTo>
                  <a:lnTo>
                    <a:pt x="2610942" y="0"/>
                  </a:lnTo>
                  <a:lnTo>
                    <a:pt x="2610942" y="12179"/>
                  </a:lnTo>
                  <a:lnTo>
                    <a:pt x="2617038" y="12179"/>
                  </a:lnTo>
                  <a:lnTo>
                    <a:pt x="3494862" y="12179"/>
                  </a:lnTo>
                  <a:lnTo>
                    <a:pt x="34948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17415" y="1995170"/>
              <a:ext cx="5037455" cy="12700"/>
            </a:xfrm>
            <a:custGeom>
              <a:avLst/>
              <a:gdLst/>
              <a:ahLst/>
              <a:cxnLst/>
              <a:rect l="l" t="t" r="r" b="b"/>
              <a:pathLst>
                <a:path w="5037455" h="12700">
                  <a:moveTo>
                    <a:pt x="5037454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5037454" y="12191"/>
                  </a:lnTo>
                  <a:lnTo>
                    <a:pt x="5037454" y="0"/>
                  </a:lnTo>
                  <a:close/>
                </a:path>
              </a:pathLst>
            </a:custGeom>
            <a:solidFill>
              <a:srgbClr val="E1AA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3839590" y="4652136"/>
            <a:ext cx="871855" cy="12700"/>
          </a:xfrm>
          <a:custGeom>
            <a:avLst/>
            <a:gdLst/>
            <a:ahLst/>
            <a:cxnLst/>
            <a:rect l="l" t="t" r="r" b="b"/>
            <a:pathLst>
              <a:path w="871854" h="12700">
                <a:moveTo>
                  <a:pt x="871727" y="0"/>
                </a:moveTo>
                <a:lnTo>
                  <a:pt x="0" y="0"/>
                </a:lnTo>
                <a:lnTo>
                  <a:pt x="0" y="12191"/>
                </a:lnTo>
                <a:lnTo>
                  <a:pt x="871727" y="12191"/>
                </a:lnTo>
                <a:lnTo>
                  <a:pt x="8717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70325" y="4937759"/>
            <a:ext cx="748665" cy="339725"/>
          </a:xfrm>
          <a:custGeom>
            <a:avLst/>
            <a:gdLst/>
            <a:ahLst/>
            <a:cxnLst/>
            <a:rect l="l" t="t" r="r" b="b"/>
            <a:pathLst>
              <a:path w="748664" h="339725">
                <a:moveTo>
                  <a:pt x="578485" y="0"/>
                </a:moveTo>
                <a:lnTo>
                  <a:pt x="578485" y="85089"/>
                </a:lnTo>
                <a:lnTo>
                  <a:pt x="0" y="85089"/>
                </a:lnTo>
                <a:lnTo>
                  <a:pt x="0" y="255269"/>
                </a:lnTo>
                <a:lnTo>
                  <a:pt x="578485" y="255269"/>
                </a:lnTo>
                <a:lnTo>
                  <a:pt x="578485" y="339724"/>
                </a:lnTo>
                <a:lnTo>
                  <a:pt x="748664" y="170179"/>
                </a:lnTo>
                <a:lnTo>
                  <a:pt x="578485" y="0"/>
                </a:lnTo>
                <a:close/>
              </a:path>
            </a:pathLst>
          </a:custGeom>
          <a:solidFill>
            <a:srgbClr val="F0D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3827398" y="4652136"/>
            <a:ext cx="798195" cy="915035"/>
            <a:chOff x="3827398" y="4652136"/>
            <a:chExt cx="798195" cy="915035"/>
          </a:xfrm>
        </p:grpSpPr>
        <p:sp>
          <p:nvSpPr>
            <p:cNvPr id="22" name="object 22"/>
            <p:cNvSpPr/>
            <p:nvPr/>
          </p:nvSpPr>
          <p:spPr>
            <a:xfrm>
              <a:off x="3827399" y="4652149"/>
              <a:ext cx="12700" cy="915035"/>
            </a:xfrm>
            <a:custGeom>
              <a:avLst/>
              <a:gdLst/>
              <a:ahLst/>
              <a:cxnLst/>
              <a:rect l="l" t="t" r="r" b="b"/>
              <a:pathLst>
                <a:path w="12700" h="915035">
                  <a:moveTo>
                    <a:pt x="12179" y="12255"/>
                  </a:moveTo>
                  <a:lnTo>
                    <a:pt x="0" y="12255"/>
                  </a:lnTo>
                  <a:lnTo>
                    <a:pt x="0" y="914768"/>
                  </a:lnTo>
                  <a:lnTo>
                    <a:pt x="12179" y="914768"/>
                  </a:lnTo>
                  <a:lnTo>
                    <a:pt x="12179" y="12255"/>
                  </a:lnTo>
                  <a:close/>
                </a:path>
                <a:path w="12700" h="915035">
                  <a:moveTo>
                    <a:pt x="12179" y="0"/>
                  </a:moveTo>
                  <a:lnTo>
                    <a:pt x="0" y="0"/>
                  </a:lnTo>
                  <a:lnTo>
                    <a:pt x="0" y="12179"/>
                  </a:lnTo>
                  <a:lnTo>
                    <a:pt x="12179" y="12179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EBD1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70324" y="4937759"/>
              <a:ext cx="748665" cy="339725"/>
            </a:xfrm>
            <a:custGeom>
              <a:avLst/>
              <a:gdLst/>
              <a:ahLst/>
              <a:cxnLst/>
              <a:rect l="l" t="t" r="r" b="b"/>
              <a:pathLst>
                <a:path w="748664" h="339725">
                  <a:moveTo>
                    <a:pt x="578485" y="339724"/>
                  </a:moveTo>
                  <a:lnTo>
                    <a:pt x="578485" y="255269"/>
                  </a:lnTo>
                  <a:lnTo>
                    <a:pt x="0" y="255269"/>
                  </a:lnTo>
                  <a:lnTo>
                    <a:pt x="0" y="85089"/>
                  </a:lnTo>
                  <a:lnTo>
                    <a:pt x="578485" y="85089"/>
                  </a:lnTo>
                  <a:lnTo>
                    <a:pt x="578485" y="0"/>
                  </a:lnTo>
                  <a:lnTo>
                    <a:pt x="748664" y="170179"/>
                  </a:lnTo>
                  <a:lnTo>
                    <a:pt x="578485" y="339724"/>
                  </a:lnTo>
                </a:path>
              </a:pathLst>
            </a:custGeom>
            <a:ln w="12954">
              <a:solidFill>
                <a:srgbClr val="EBD18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3863847" y="3126613"/>
            <a:ext cx="762000" cy="353060"/>
            <a:chOff x="3863847" y="3126613"/>
            <a:chExt cx="762000" cy="353060"/>
          </a:xfrm>
        </p:grpSpPr>
        <p:sp>
          <p:nvSpPr>
            <p:cNvPr id="25" name="object 25"/>
            <p:cNvSpPr/>
            <p:nvPr/>
          </p:nvSpPr>
          <p:spPr>
            <a:xfrm>
              <a:off x="3870324" y="3133090"/>
              <a:ext cx="748665" cy="339725"/>
            </a:xfrm>
            <a:custGeom>
              <a:avLst/>
              <a:gdLst/>
              <a:ahLst/>
              <a:cxnLst/>
              <a:rect l="l" t="t" r="r" b="b"/>
              <a:pathLst>
                <a:path w="748664" h="339725">
                  <a:moveTo>
                    <a:pt x="578485" y="0"/>
                  </a:moveTo>
                  <a:lnTo>
                    <a:pt x="578485" y="85089"/>
                  </a:lnTo>
                  <a:lnTo>
                    <a:pt x="0" y="85089"/>
                  </a:lnTo>
                  <a:lnTo>
                    <a:pt x="0" y="255270"/>
                  </a:lnTo>
                  <a:lnTo>
                    <a:pt x="578485" y="255270"/>
                  </a:lnTo>
                  <a:lnTo>
                    <a:pt x="578485" y="339725"/>
                  </a:lnTo>
                  <a:lnTo>
                    <a:pt x="748664" y="170180"/>
                  </a:lnTo>
                  <a:lnTo>
                    <a:pt x="578485" y="0"/>
                  </a:lnTo>
                  <a:close/>
                </a:path>
              </a:pathLst>
            </a:custGeom>
            <a:solidFill>
              <a:srgbClr val="E8AC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870324" y="3133090"/>
              <a:ext cx="748665" cy="339725"/>
            </a:xfrm>
            <a:custGeom>
              <a:avLst/>
              <a:gdLst/>
              <a:ahLst/>
              <a:cxnLst/>
              <a:rect l="l" t="t" r="r" b="b"/>
              <a:pathLst>
                <a:path w="748664" h="339725">
                  <a:moveTo>
                    <a:pt x="578485" y="339725"/>
                  </a:moveTo>
                  <a:lnTo>
                    <a:pt x="578485" y="255270"/>
                  </a:lnTo>
                  <a:lnTo>
                    <a:pt x="0" y="255270"/>
                  </a:lnTo>
                  <a:lnTo>
                    <a:pt x="0" y="85089"/>
                  </a:lnTo>
                  <a:lnTo>
                    <a:pt x="578485" y="85089"/>
                  </a:lnTo>
                  <a:lnTo>
                    <a:pt x="578485" y="0"/>
                  </a:lnTo>
                  <a:lnTo>
                    <a:pt x="748664" y="170180"/>
                  </a:lnTo>
                  <a:lnTo>
                    <a:pt x="578485" y="339725"/>
                  </a:lnTo>
                </a:path>
              </a:pathLst>
            </a:custGeom>
            <a:ln w="12953">
              <a:solidFill>
                <a:srgbClr val="E8AC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1223644" y="4075429"/>
            <a:ext cx="0" cy="594995"/>
          </a:xfrm>
          <a:custGeom>
            <a:avLst/>
            <a:gdLst/>
            <a:ahLst/>
            <a:cxnLst/>
            <a:rect l="l" t="t" r="r" b="b"/>
            <a:pathLst>
              <a:path h="594995">
                <a:moveTo>
                  <a:pt x="0" y="0"/>
                </a:moveTo>
                <a:lnTo>
                  <a:pt x="0" y="594995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3846195" y="860425"/>
            <a:ext cx="883919" cy="699135"/>
            <a:chOff x="3846195" y="860425"/>
            <a:chExt cx="883919" cy="699135"/>
          </a:xfrm>
        </p:grpSpPr>
        <p:sp>
          <p:nvSpPr>
            <p:cNvPr id="29" name="object 29"/>
            <p:cNvSpPr/>
            <p:nvPr/>
          </p:nvSpPr>
          <p:spPr>
            <a:xfrm>
              <a:off x="3846195" y="866775"/>
              <a:ext cx="883919" cy="0"/>
            </a:xfrm>
            <a:custGeom>
              <a:avLst/>
              <a:gdLst/>
              <a:ahLst/>
              <a:cxnLst/>
              <a:rect l="l" t="t" r="r" b="b"/>
              <a:pathLst>
                <a:path w="883920">
                  <a:moveTo>
                    <a:pt x="0" y="0"/>
                  </a:moveTo>
                  <a:lnTo>
                    <a:pt x="883919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63975" y="1212850"/>
              <a:ext cx="748030" cy="339725"/>
            </a:xfrm>
            <a:custGeom>
              <a:avLst/>
              <a:gdLst/>
              <a:ahLst/>
              <a:cxnLst/>
              <a:rect l="l" t="t" r="r" b="b"/>
              <a:pathLst>
                <a:path w="748029" h="339725">
                  <a:moveTo>
                    <a:pt x="578485" y="339725"/>
                  </a:moveTo>
                  <a:lnTo>
                    <a:pt x="578485" y="254635"/>
                  </a:lnTo>
                  <a:lnTo>
                    <a:pt x="0" y="254635"/>
                  </a:lnTo>
                  <a:lnTo>
                    <a:pt x="0" y="84454"/>
                  </a:lnTo>
                  <a:lnTo>
                    <a:pt x="578485" y="84454"/>
                  </a:lnTo>
                  <a:lnTo>
                    <a:pt x="578485" y="0"/>
                  </a:lnTo>
                  <a:lnTo>
                    <a:pt x="748029" y="169545"/>
                  </a:lnTo>
                  <a:lnTo>
                    <a:pt x="578485" y="339725"/>
                  </a:lnTo>
                </a:path>
              </a:pathLst>
            </a:custGeom>
            <a:ln w="12954">
              <a:solidFill>
                <a:srgbClr val="D27D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0529088" y="1062503"/>
            <a:ext cx="307340" cy="45326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285"/>
              </a:lnSpc>
            </a:pPr>
            <a:r>
              <a:rPr sz="2000" b="1" spc="-10" dirty="0">
                <a:latin typeface="Times New Roman"/>
                <a:cs typeface="Times New Roman"/>
              </a:rPr>
              <a:t>Иерархия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нормативно-правовых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актов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863975" y="1212850"/>
            <a:ext cx="748030" cy="339725"/>
          </a:xfrm>
          <a:custGeom>
            <a:avLst/>
            <a:gdLst/>
            <a:ahLst/>
            <a:cxnLst/>
            <a:rect l="l" t="t" r="r" b="b"/>
            <a:pathLst>
              <a:path w="748029" h="339725">
                <a:moveTo>
                  <a:pt x="578485" y="0"/>
                </a:moveTo>
                <a:lnTo>
                  <a:pt x="578485" y="84454"/>
                </a:lnTo>
                <a:lnTo>
                  <a:pt x="0" y="84454"/>
                </a:lnTo>
                <a:lnTo>
                  <a:pt x="0" y="254635"/>
                </a:lnTo>
                <a:lnTo>
                  <a:pt x="578485" y="254635"/>
                </a:lnTo>
                <a:lnTo>
                  <a:pt x="578485" y="339725"/>
                </a:lnTo>
                <a:lnTo>
                  <a:pt x="748029" y="169545"/>
                </a:lnTo>
                <a:lnTo>
                  <a:pt x="578485" y="0"/>
                </a:lnTo>
                <a:close/>
              </a:path>
            </a:pathLst>
          </a:custGeom>
          <a:solidFill>
            <a:srgbClr val="E1AAA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3869" y="438150"/>
            <a:ext cx="11220450" cy="6021070"/>
            <a:chOff x="483869" y="438150"/>
            <a:chExt cx="11220450" cy="6021070"/>
          </a:xfrm>
        </p:grpSpPr>
        <p:sp>
          <p:nvSpPr>
            <p:cNvPr id="3" name="object 3"/>
            <p:cNvSpPr/>
            <p:nvPr/>
          </p:nvSpPr>
          <p:spPr>
            <a:xfrm>
              <a:off x="483869" y="438150"/>
              <a:ext cx="11220450" cy="6021070"/>
            </a:xfrm>
            <a:custGeom>
              <a:avLst/>
              <a:gdLst/>
              <a:ahLst/>
              <a:cxnLst/>
              <a:rect l="l" t="t" r="r" b="b"/>
              <a:pathLst>
                <a:path w="11220450" h="6021070">
                  <a:moveTo>
                    <a:pt x="11220450" y="0"/>
                  </a:moveTo>
                  <a:lnTo>
                    <a:pt x="0" y="0"/>
                  </a:lnTo>
                  <a:lnTo>
                    <a:pt x="0" y="6021070"/>
                  </a:lnTo>
                  <a:lnTo>
                    <a:pt x="11220450" y="6021070"/>
                  </a:lnTo>
                  <a:lnTo>
                    <a:pt x="11220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67885" y="1617344"/>
              <a:ext cx="704850" cy="76200"/>
            </a:xfrm>
            <a:custGeom>
              <a:avLst/>
              <a:gdLst/>
              <a:ahLst/>
              <a:cxnLst/>
              <a:rect l="l" t="t" r="r" b="b"/>
              <a:pathLst>
                <a:path w="704850" h="76200">
                  <a:moveTo>
                    <a:pt x="628650" y="0"/>
                  </a:moveTo>
                  <a:lnTo>
                    <a:pt x="628650" y="76200"/>
                  </a:lnTo>
                  <a:lnTo>
                    <a:pt x="685800" y="47625"/>
                  </a:lnTo>
                  <a:lnTo>
                    <a:pt x="641350" y="47625"/>
                  </a:lnTo>
                  <a:lnTo>
                    <a:pt x="641350" y="28575"/>
                  </a:lnTo>
                  <a:lnTo>
                    <a:pt x="685800" y="28575"/>
                  </a:lnTo>
                  <a:lnTo>
                    <a:pt x="628650" y="0"/>
                  </a:lnTo>
                  <a:close/>
                </a:path>
                <a:path w="704850" h="76200">
                  <a:moveTo>
                    <a:pt x="0" y="27304"/>
                  </a:moveTo>
                  <a:lnTo>
                    <a:pt x="0" y="46354"/>
                  </a:lnTo>
                  <a:lnTo>
                    <a:pt x="628650" y="47625"/>
                  </a:lnTo>
                  <a:lnTo>
                    <a:pt x="628650" y="28575"/>
                  </a:lnTo>
                  <a:lnTo>
                    <a:pt x="0" y="27304"/>
                  </a:lnTo>
                  <a:close/>
                </a:path>
                <a:path w="704850" h="76200">
                  <a:moveTo>
                    <a:pt x="685800" y="28575"/>
                  </a:moveTo>
                  <a:lnTo>
                    <a:pt x="641350" y="28575"/>
                  </a:lnTo>
                  <a:lnTo>
                    <a:pt x="641350" y="47625"/>
                  </a:lnTo>
                  <a:lnTo>
                    <a:pt x="685800" y="47625"/>
                  </a:lnTo>
                  <a:lnTo>
                    <a:pt x="704850" y="38100"/>
                  </a:lnTo>
                  <a:lnTo>
                    <a:pt x="685800" y="28575"/>
                  </a:lnTo>
                  <a:close/>
                </a:path>
              </a:pathLst>
            </a:custGeom>
            <a:solidFill>
              <a:srgbClr val="335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16985" y="3186429"/>
              <a:ext cx="655955" cy="3093720"/>
            </a:xfrm>
            <a:custGeom>
              <a:avLst/>
              <a:gdLst/>
              <a:ahLst/>
              <a:cxnLst/>
              <a:rect l="l" t="t" r="r" b="b"/>
              <a:pathLst>
                <a:path w="655954" h="3093720">
                  <a:moveTo>
                    <a:pt x="15239" y="0"/>
                  </a:moveTo>
                  <a:lnTo>
                    <a:pt x="48894" y="34290"/>
                  </a:lnTo>
                  <a:lnTo>
                    <a:pt x="81914" y="69215"/>
                  </a:lnTo>
                  <a:lnTo>
                    <a:pt x="113664" y="104775"/>
                  </a:lnTo>
                  <a:lnTo>
                    <a:pt x="144779" y="140970"/>
                  </a:lnTo>
                  <a:lnTo>
                    <a:pt x="174625" y="177165"/>
                  </a:lnTo>
                  <a:lnTo>
                    <a:pt x="203835" y="214630"/>
                  </a:lnTo>
                  <a:lnTo>
                    <a:pt x="232410" y="252095"/>
                  </a:lnTo>
                  <a:lnTo>
                    <a:pt x="259714" y="290195"/>
                  </a:lnTo>
                  <a:lnTo>
                    <a:pt x="286385" y="328295"/>
                  </a:lnTo>
                  <a:lnTo>
                    <a:pt x="311785" y="367030"/>
                  </a:lnTo>
                  <a:lnTo>
                    <a:pt x="336550" y="406400"/>
                  </a:lnTo>
                  <a:lnTo>
                    <a:pt x="360044" y="446405"/>
                  </a:lnTo>
                  <a:lnTo>
                    <a:pt x="382904" y="486410"/>
                  </a:lnTo>
                  <a:lnTo>
                    <a:pt x="404494" y="527050"/>
                  </a:lnTo>
                  <a:lnTo>
                    <a:pt x="425450" y="567690"/>
                  </a:lnTo>
                  <a:lnTo>
                    <a:pt x="445769" y="608965"/>
                  </a:lnTo>
                  <a:lnTo>
                    <a:pt x="464819" y="650240"/>
                  </a:lnTo>
                  <a:lnTo>
                    <a:pt x="483235" y="692150"/>
                  </a:lnTo>
                  <a:lnTo>
                    <a:pt x="500379" y="734060"/>
                  </a:lnTo>
                  <a:lnTo>
                    <a:pt x="516889" y="776605"/>
                  </a:lnTo>
                  <a:lnTo>
                    <a:pt x="532129" y="819150"/>
                  </a:lnTo>
                  <a:lnTo>
                    <a:pt x="546735" y="861695"/>
                  </a:lnTo>
                  <a:lnTo>
                    <a:pt x="560704" y="904875"/>
                  </a:lnTo>
                  <a:lnTo>
                    <a:pt x="573404" y="948055"/>
                  </a:lnTo>
                  <a:lnTo>
                    <a:pt x="584835" y="991870"/>
                  </a:lnTo>
                  <a:lnTo>
                    <a:pt x="596264" y="1035685"/>
                  </a:lnTo>
                  <a:lnTo>
                    <a:pt x="605789" y="1079500"/>
                  </a:lnTo>
                  <a:lnTo>
                    <a:pt x="615314" y="1123315"/>
                  </a:lnTo>
                  <a:lnTo>
                    <a:pt x="623569" y="1167765"/>
                  </a:lnTo>
                  <a:lnTo>
                    <a:pt x="630554" y="1211580"/>
                  </a:lnTo>
                  <a:lnTo>
                    <a:pt x="636904" y="1256030"/>
                  </a:lnTo>
                  <a:lnTo>
                    <a:pt x="642619" y="1300480"/>
                  </a:lnTo>
                  <a:lnTo>
                    <a:pt x="647064" y="1345565"/>
                  </a:lnTo>
                  <a:lnTo>
                    <a:pt x="650875" y="1390015"/>
                  </a:lnTo>
                  <a:lnTo>
                    <a:pt x="653414" y="1434465"/>
                  </a:lnTo>
                  <a:lnTo>
                    <a:pt x="655319" y="1479550"/>
                  </a:lnTo>
                  <a:lnTo>
                    <a:pt x="655954" y="1524000"/>
                  </a:lnTo>
                  <a:lnTo>
                    <a:pt x="655954" y="1569085"/>
                  </a:lnTo>
                  <a:lnTo>
                    <a:pt x="655319" y="1614170"/>
                  </a:lnTo>
                  <a:lnTo>
                    <a:pt x="653414" y="1658620"/>
                  </a:lnTo>
                  <a:lnTo>
                    <a:pt x="650875" y="1703070"/>
                  </a:lnTo>
                  <a:lnTo>
                    <a:pt x="647064" y="1748155"/>
                  </a:lnTo>
                  <a:lnTo>
                    <a:pt x="642619" y="1792605"/>
                  </a:lnTo>
                  <a:lnTo>
                    <a:pt x="636904" y="1837055"/>
                  </a:lnTo>
                  <a:lnTo>
                    <a:pt x="630554" y="1881505"/>
                  </a:lnTo>
                  <a:lnTo>
                    <a:pt x="623569" y="1925955"/>
                  </a:lnTo>
                  <a:lnTo>
                    <a:pt x="615314" y="1969770"/>
                  </a:lnTo>
                  <a:lnTo>
                    <a:pt x="606425" y="2014220"/>
                  </a:lnTo>
                  <a:lnTo>
                    <a:pt x="596264" y="2058035"/>
                  </a:lnTo>
                  <a:lnTo>
                    <a:pt x="585469" y="2101850"/>
                  </a:lnTo>
                  <a:lnTo>
                    <a:pt x="573404" y="2145030"/>
                  </a:lnTo>
                  <a:lnTo>
                    <a:pt x="560704" y="2188210"/>
                  </a:lnTo>
                  <a:lnTo>
                    <a:pt x="546735" y="2231390"/>
                  </a:lnTo>
                  <a:lnTo>
                    <a:pt x="532129" y="2274570"/>
                  </a:lnTo>
                  <a:lnTo>
                    <a:pt x="516889" y="2317115"/>
                  </a:lnTo>
                  <a:lnTo>
                    <a:pt x="500379" y="2359660"/>
                  </a:lnTo>
                  <a:lnTo>
                    <a:pt x="483235" y="2401570"/>
                  </a:lnTo>
                  <a:lnTo>
                    <a:pt x="464819" y="2443480"/>
                  </a:lnTo>
                  <a:lnTo>
                    <a:pt x="445769" y="2484755"/>
                  </a:lnTo>
                  <a:lnTo>
                    <a:pt x="425450" y="2526030"/>
                  </a:lnTo>
                  <a:lnTo>
                    <a:pt x="404494" y="2566670"/>
                  </a:lnTo>
                  <a:lnTo>
                    <a:pt x="382904" y="2607310"/>
                  </a:lnTo>
                  <a:lnTo>
                    <a:pt x="360044" y="2647315"/>
                  </a:lnTo>
                  <a:lnTo>
                    <a:pt x="336550" y="2686685"/>
                  </a:lnTo>
                  <a:lnTo>
                    <a:pt x="311785" y="2726055"/>
                  </a:lnTo>
                  <a:lnTo>
                    <a:pt x="286385" y="2764790"/>
                  </a:lnTo>
                  <a:lnTo>
                    <a:pt x="259714" y="2803525"/>
                  </a:lnTo>
                  <a:lnTo>
                    <a:pt x="232410" y="2841625"/>
                  </a:lnTo>
                  <a:lnTo>
                    <a:pt x="204469" y="2879090"/>
                  </a:lnTo>
                  <a:lnTo>
                    <a:pt x="175260" y="2915920"/>
                  </a:lnTo>
                  <a:lnTo>
                    <a:pt x="144779" y="2952750"/>
                  </a:lnTo>
                  <a:lnTo>
                    <a:pt x="114300" y="2988945"/>
                  </a:lnTo>
                  <a:lnTo>
                    <a:pt x="81914" y="3024505"/>
                  </a:lnTo>
                  <a:lnTo>
                    <a:pt x="49529" y="3059430"/>
                  </a:lnTo>
                  <a:lnTo>
                    <a:pt x="15875" y="3093720"/>
                  </a:lnTo>
                  <a:lnTo>
                    <a:pt x="15239" y="3093720"/>
                  </a:lnTo>
                  <a:lnTo>
                    <a:pt x="0" y="3078480"/>
                  </a:lnTo>
                  <a:lnTo>
                    <a:pt x="33654" y="3044190"/>
                  </a:lnTo>
                  <a:lnTo>
                    <a:pt x="66675" y="3008630"/>
                  </a:lnTo>
                  <a:lnTo>
                    <a:pt x="99060" y="2973070"/>
                  </a:lnTo>
                  <a:lnTo>
                    <a:pt x="129539" y="2936875"/>
                  </a:lnTo>
                  <a:lnTo>
                    <a:pt x="160019" y="2900045"/>
                  </a:lnTo>
                  <a:lnTo>
                    <a:pt x="189229" y="2863215"/>
                  </a:lnTo>
                  <a:lnTo>
                    <a:pt x="217169" y="2825115"/>
                  </a:lnTo>
                  <a:lnTo>
                    <a:pt x="244475" y="2787015"/>
                  </a:lnTo>
                  <a:lnTo>
                    <a:pt x="271144" y="2748280"/>
                  </a:lnTo>
                  <a:lnTo>
                    <a:pt x="296544" y="2709545"/>
                  </a:lnTo>
                  <a:lnTo>
                    <a:pt x="321310" y="2670175"/>
                  </a:lnTo>
                  <a:lnTo>
                    <a:pt x="344804" y="2630170"/>
                  </a:lnTo>
                  <a:lnTo>
                    <a:pt x="367664" y="2590165"/>
                  </a:lnTo>
                  <a:lnTo>
                    <a:pt x="389254" y="2549525"/>
                  </a:lnTo>
                  <a:lnTo>
                    <a:pt x="410210" y="2508250"/>
                  </a:lnTo>
                  <a:lnTo>
                    <a:pt x="430529" y="2466975"/>
                  </a:lnTo>
                  <a:lnTo>
                    <a:pt x="448944" y="2425065"/>
                  </a:lnTo>
                  <a:lnTo>
                    <a:pt x="467360" y="2383155"/>
                  </a:lnTo>
                  <a:lnTo>
                    <a:pt x="484504" y="2341245"/>
                  </a:lnTo>
                  <a:lnTo>
                    <a:pt x="501014" y="2298700"/>
                  </a:lnTo>
                  <a:lnTo>
                    <a:pt x="516254" y="2255520"/>
                  </a:lnTo>
                  <a:lnTo>
                    <a:pt x="530225" y="2212340"/>
                  </a:lnTo>
                  <a:lnTo>
                    <a:pt x="543560" y="2169160"/>
                  </a:lnTo>
                  <a:lnTo>
                    <a:pt x="556260" y="2125345"/>
                  </a:lnTo>
                  <a:lnTo>
                    <a:pt x="567689" y="2082165"/>
                  </a:lnTo>
                  <a:lnTo>
                    <a:pt x="578485" y="2037715"/>
                  </a:lnTo>
                  <a:lnTo>
                    <a:pt x="588644" y="1993900"/>
                  </a:lnTo>
                  <a:lnTo>
                    <a:pt x="596900" y="1949450"/>
                  </a:lnTo>
                  <a:lnTo>
                    <a:pt x="605154" y="1905000"/>
                  </a:lnTo>
                  <a:lnTo>
                    <a:pt x="612139" y="1860550"/>
                  </a:lnTo>
                  <a:lnTo>
                    <a:pt x="617854" y="1816100"/>
                  </a:lnTo>
                  <a:lnTo>
                    <a:pt x="622935" y="1771650"/>
                  </a:lnTo>
                  <a:lnTo>
                    <a:pt x="627379" y="1726565"/>
                  </a:lnTo>
                  <a:lnTo>
                    <a:pt x="630554" y="1682115"/>
                  </a:lnTo>
                  <a:lnTo>
                    <a:pt x="633094" y="1637030"/>
                  </a:lnTo>
                  <a:lnTo>
                    <a:pt x="634364" y="1591945"/>
                  </a:lnTo>
                  <a:lnTo>
                    <a:pt x="635000" y="1546860"/>
                  </a:lnTo>
                  <a:lnTo>
                    <a:pt x="634364" y="1502410"/>
                  </a:lnTo>
                  <a:lnTo>
                    <a:pt x="633094" y="1457325"/>
                  </a:lnTo>
                  <a:lnTo>
                    <a:pt x="630554" y="1412240"/>
                  </a:lnTo>
                  <a:lnTo>
                    <a:pt x="627379" y="1367155"/>
                  </a:lnTo>
                  <a:lnTo>
                    <a:pt x="622935" y="1322705"/>
                  </a:lnTo>
                  <a:lnTo>
                    <a:pt x="617854" y="1277620"/>
                  </a:lnTo>
                  <a:lnTo>
                    <a:pt x="612139" y="1233170"/>
                  </a:lnTo>
                  <a:lnTo>
                    <a:pt x="605154" y="1188720"/>
                  </a:lnTo>
                  <a:lnTo>
                    <a:pt x="596900" y="1144270"/>
                  </a:lnTo>
                  <a:lnTo>
                    <a:pt x="588644" y="1100455"/>
                  </a:lnTo>
                  <a:lnTo>
                    <a:pt x="578485" y="1056005"/>
                  </a:lnTo>
                  <a:lnTo>
                    <a:pt x="568325" y="1012190"/>
                  </a:lnTo>
                  <a:lnTo>
                    <a:pt x="556260" y="968375"/>
                  </a:lnTo>
                  <a:lnTo>
                    <a:pt x="544194" y="925195"/>
                  </a:lnTo>
                  <a:lnTo>
                    <a:pt x="530225" y="881380"/>
                  </a:lnTo>
                  <a:lnTo>
                    <a:pt x="516254" y="838200"/>
                  </a:lnTo>
                  <a:lnTo>
                    <a:pt x="501014" y="795655"/>
                  </a:lnTo>
                  <a:lnTo>
                    <a:pt x="484504" y="753110"/>
                  </a:lnTo>
                  <a:lnTo>
                    <a:pt x="467360" y="710565"/>
                  </a:lnTo>
                  <a:lnTo>
                    <a:pt x="449579" y="668655"/>
                  </a:lnTo>
                  <a:lnTo>
                    <a:pt x="430529" y="627380"/>
                  </a:lnTo>
                  <a:lnTo>
                    <a:pt x="410210" y="586105"/>
                  </a:lnTo>
                  <a:lnTo>
                    <a:pt x="389889" y="544830"/>
                  </a:lnTo>
                  <a:lnTo>
                    <a:pt x="367664" y="504190"/>
                  </a:lnTo>
                  <a:lnTo>
                    <a:pt x="344804" y="464185"/>
                  </a:lnTo>
                  <a:lnTo>
                    <a:pt x="321310" y="424180"/>
                  </a:lnTo>
                  <a:lnTo>
                    <a:pt x="297179" y="384810"/>
                  </a:lnTo>
                  <a:lnTo>
                    <a:pt x="271144" y="345440"/>
                  </a:lnTo>
                  <a:lnTo>
                    <a:pt x="245110" y="306705"/>
                  </a:lnTo>
                  <a:lnTo>
                    <a:pt x="217804" y="268605"/>
                  </a:lnTo>
                  <a:lnTo>
                    <a:pt x="189229" y="231140"/>
                  </a:lnTo>
                  <a:lnTo>
                    <a:pt x="160019" y="193675"/>
                  </a:lnTo>
                  <a:lnTo>
                    <a:pt x="130175" y="156845"/>
                  </a:lnTo>
                  <a:lnTo>
                    <a:pt x="99060" y="120650"/>
                  </a:lnTo>
                  <a:lnTo>
                    <a:pt x="67310" y="85090"/>
                  </a:lnTo>
                  <a:lnTo>
                    <a:pt x="34289" y="50165"/>
                  </a:lnTo>
                  <a:lnTo>
                    <a:pt x="0" y="15240"/>
                  </a:lnTo>
                  <a:lnTo>
                    <a:pt x="15239" y="0"/>
                  </a:lnTo>
                  <a:close/>
                </a:path>
              </a:pathLst>
            </a:custGeom>
            <a:ln w="16002">
              <a:solidFill>
                <a:srgbClr val="2C6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37660" y="3359785"/>
              <a:ext cx="6879590" cy="499109"/>
            </a:xfrm>
            <a:custGeom>
              <a:avLst/>
              <a:gdLst/>
              <a:ahLst/>
              <a:cxnLst/>
              <a:rect l="l" t="t" r="r" b="b"/>
              <a:pathLst>
                <a:path w="6879590" h="499110">
                  <a:moveTo>
                    <a:pt x="6879590" y="0"/>
                  </a:moveTo>
                  <a:lnTo>
                    <a:pt x="0" y="0"/>
                  </a:lnTo>
                  <a:lnTo>
                    <a:pt x="0" y="499109"/>
                  </a:lnTo>
                  <a:lnTo>
                    <a:pt x="6879590" y="499109"/>
                  </a:lnTo>
                  <a:lnTo>
                    <a:pt x="6879590" y="0"/>
                  </a:lnTo>
                  <a:close/>
                </a:path>
              </a:pathLst>
            </a:custGeom>
            <a:solidFill>
              <a:srgbClr val="D2E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37660" y="3359785"/>
              <a:ext cx="6879590" cy="499109"/>
            </a:xfrm>
            <a:custGeom>
              <a:avLst/>
              <a:gdLst/>
              <a:ahLst/>
              <a:cxnLst/>
              <a:rect l="l" t="t" r="r" b="b"/>
              <a:pathLst>
                <a:path w="6879590" h="499110">
                  <a:moveTo>
                    <a:pt x="0" y="499109"/>
                  </a:moveTo>
                  <a:lnTo>
                    <a:pt x="6879590" y="499109"/>
                  </a:lnTo>
                  <a:lnTo>
                    <a:pt x="6879590" y="0"/>
                  </a:lnTo>
                  <a:lnTo>
                    <a:pt x="0" y="0"/>
                  </a:lnTo>
                  <a:lnTo>
                    <a:pt x="0" y="499109"/>
                  </a:lnTo>
                  <a:close/>
                </a:path>
              </a:pathLst>
            </a:custGeom>
            <a:ln w="12954">
              <a:solidFill>
                <a:srgbClr val="2C6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25240" y="3297554"/>
              <a:ext cx="623570" cy="624205"/>
            </a:xfrm>
            <a:custGeom>
              <a:avLst/>
              <a:gdLst/>
              <a:ahLst/>
              <a:cxnLst/>
              <a:rect l="l" t="t" r="r" b="b"/>
              <a:pathLst>
                <a:path w="623570" h="624204">
                  <a:moveTo>
                    <a:pt x="311785" y="0"/>
                  </a:moveTo>
                  <a:lnTo>
                    <a:pt x="265430" y="3175"/>
                  </a:lnTo>
                  <a:lnTo>
                    <a:pt x="221614" y="13335"/>
                  </a:lnTo>
                  <a:lnTo>
                    <a:pt x="180339" y="29210"/>
                  </a:lnTo>
                  <a:lnTo>
                    <a:pt x="141605" y="50165"/>
                  </a:lnTo>
                  <a:lnTo>
                    <a:pt x="107314" y="76835"/>
                  </a:lnTo>
                  <a:lnTo>
                    <a:pt x="76200" y="107315"/>
                  </a:lnTo>
                  <a:lnTo>
                    <a:pt x="50164" y="142240"/>
                  </a:lnTo>
                  <a:lnTo>
                    <a:pt x="28575" y="180340"/>
                  </a:lnTo>
                  <a:lnTo>
                    <a:pt x="12700" y="221615"/>
                  </a:lnTo>
                  <a:lnTo>
                    <a:pt x="3175" y="266065"/>
                  </a:lnTo>
                  <a:lnTo>
                    <a:pt x="0" y="311785"/>
                  </a:lnTo>
                  <a:lnTo>
                    <a:pt x="3175" y="358140"/>
                  </a:lnTo>
                  <a:lnTo>
                    <a:pt x="12700" y="401955"/>
                  </a:lnTo>
                  <a:lnTo>
                    <a:pt x="28575" y="443865"/>
                  </a:lnTo>
                  <a:lnTo>
                    <a:pt x="50164" y="481965"/>
                  </a:lnTo>
                  <a:lnTo>
                    <a:pt x="76200" y="516890"/>
                  </a:lnTo>
                  <a:lnTo>
                    <a:pt x="107314" y="547370"/>
                  </a:lnTo>
                  <a:lnTo>
                    <a:pt x="141605" y="574040"/>
                  </a:lnTo>
                  <a:lnTo>
                    <a:pt x="180339" y="594995"/>
                  </a:lnTo>
                  <a:lnTo>
                    <a:pt x="221614" y="610870"/>
                  </a:lnTo>
                  <a:lnTo>
                    <a:pt x="265430" y="620395"/>
                  </a:lnTo>
                  <a:lnTo>
                    <a:pt x="311785" y="624205"/>
                  </a:lnTo>
                  <a:lnTo>
                    <a:pt x="358139" y="620395"/>
                  </a:lnTo>
                  <a:lnTo>
                    <a:pt x="401955" y="610870"/>
                  </a:lnTo>
                  <a:lnTo>
                    <a:pt x="443230" y="594995"/>
                  </a:lnTo>
                  <a:lnTo>
                    <a:pt x="481964" y="574040"/>
                  </a:lnTo>
                  <a:lnTo>
                    <a:pt x="516255" y="547370"/>
                  </a:lnTo>
                  <a:lnTo>
                    <a:pt x="547370" y="516890"/>
                  </a:lnTo>
                  <a:lnTo>
                    <a:pt x="573405" y="481965"/>
                  </a:lnTo>
                  <a:lnTo>
                    <a:pt x="594995" y="443865"/>
                  </a:lnTo>
                  <a:lnTo>
                    <a:pt x="610870" y="401955"/>
                  </a:lnTo>
                  <a:lnTo>
                    <a:pt x="620395" y="358140"/>
                  </a:lnTo>
                  <a:lnTo>
                    <a:pt x="623570" y="311785"/>
                  </a:lnTo>
                  <a:lnTo>
                    <a:pt x="620395" y="266065"/>
                  </a:lnTo>
                  <a:lnTo>
                    <a:pt x="610870" y="221615"/>
                  </a:lnTo>
                  <a:lnTo>
                    <a:pt x="594995" y="180340"/>
                  </a:lnTo>
                  <a:lnTo>
                    <a:pt x="573405" y="142240"/>
                  </a:lnTo>
                  <a:lnTo>
                    <a:pt x="547370" y="107315"/>
                  </a:lnTo>
                  <a:lnTo>
                    <a:pt x="516255" y="76835"/>
                  </a:lnTo>
                  <a:lnTo>
                    <a:pt x="481964" y="50165"/>
                  </a:lnTo>
                  <a:lnTo>
                    <a:pt x="443230" y="29210"/>
                  </a:lnTo>
                  <a:lnTo>
                    <a:pt x="401955" y="13335"/>
                  </a:lnTo>
                  <a:lnTo>
                    <a:pt x="358139" y="3175"/>
                  </a:lnTo>
                  <a:lnTo>
                    <a:pt x="311785" y="0"/>
                  </a:lnTo>
                  <a:close/>
                </a:path>
              </a:pathLst>
            </a:custGeom>
            <a:solidFill>
              <a:srgbClr val="2C6F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25240" y="3297554"/>
              <a:ext cx="623570" cy="624205"/>
            </a:xfrm>
            <a:custGeom>
              <a:avLst/>
              <a:gdLst/>
              <a:ahLst/>
              <a:cxnLst/>
              <a:rect l="l" t="t" r="r" b="b"/>
              <a:pathLst>
                <a:path w="623570" h="624204">
                  <a:moveTo>
                    <a:pt x="0" y="311785"/>
                  </a:moveTo>
                  <a:lnTo>
                    <a:pt x="3175" y="266065"/>
                  </a:lnTo>
                  <a:lnTo>
                    <a:pt x="12700" y="221615"/>
                  </a:lnTo>
                  <a:lnTo>
                    <a:pt x="28575" y="180340"/>
                  </a:lnTo>
                  <a:lnTo>
                    <a:pt x="50164" y="142240"/>
                  </a:lnTo>
                  <a:lnTo>
                    <a:pt x="76200" y="107315"/>
                  </a:lnTo>
                  <a:lnTo>
                    <a:pt x="107314" y="76835"/>
                  </a:lnTo>
                  <a:lnTo>
                    <a:pt x="141605" y="50165"/>
                  </a:lnTo>
                  <a:lnTo>
                    <a:pt x="180339" y="29210"/>
                  </a:lnTo>
                  <a:lnTo>
                    <a:pt x="221614" y="13335"/>
                  </a:lnTo>
                  <a:lnTo>
                    <a:pt x="265430" y="3175"/>
                  </a:lnTo>
                  <a:lnTo>
                    <a:pt x="311785" y="0"/>
                  </a:lnTo>
                  <a:lnTo>
                    <a:pt x="358139" y="3175"/>
                  </a:lnTo>
                  <a:lnTo>
                    <a:pt x="401955" y="13335"/>
                  </a:lnTo>
                  <a:lnTo>
                    <a:pt x="443230" y="29210"/>
                  </a:lnTo>
                  <a:lnTo>
                    <a:pt x="481964" y="50165"/>
                  </a:lnTo>
                  <a:lnTo>
                    <a:pt x="516255" y="76835"/>
                  </a:lnTo>
                  <a:lnTo>
                    <a:pt x="547370" y="107315"/>
                  </a:lnTo>
                  <a:lnTo>
                    <a:pt x="573405" y="142240"/>
                  </a:lnTo>
                  <a:lnTo>
                    <a:pt x="594995" y="180340"/>
                  </a:lnTo>
                  <a:lnTo>
                    <a:pt x="610870" y="221615"/>
                  </a:lnTo>
                  <a:lnTo>
                    <a:pt x="620395" y="266065"/>
                  </a:lnTo>
                  <a:lnTo>
                    <a:pt x="623570" y="311785"/>
                  </a:lnTo>
                  <a:lnTo>
                    <a:pt x="620395" y="358140"/>
                  </a:lnTo>
                  <a:lnTo>
                    <a:pt x="610870" y="401955"/>
                  </a:lnTo>
                  <a:lnTo>
                    <a:pt x="594995" y="443865"/>
                  </a:lnTo>
                  <a:lnTo>
                    <a:pt x="573405" y="481965"/>
                  </a:lnTo>
                  <a:lnTo>
                    <a:pt x="547370" y="516890"/>
                  </a:lnTo>
                  <a:lnTo>
                    <a:pt x="516255" y="547370"/>
                  </a:lnTo>
                  <a:lnTo>
                    <a:pt x="481964" y="574040"/>
                  </a:lnTo>
                  <a:lnTo>
                    <a:pt x="443230" y="594995"/>
                  </a:lnTo>
                  <a:lnTo>
                    <a:pt x="401955" y="610870"/>
                  </a:lnTo>
                  <a:lnTo>
                    <a:pt x="358139" y="620395"/>
                  </a:lnTo>
                  <a:lnTo>
                    <a:pt x="311785" y="624205"/>
                  </a:lnTo>
                  <a:lnTo>
                    <a:pt x="265430" y="620395"/>
                  </a:lnTo>
                  <a:lnTo>
                    <a:pt x="221614" y="610870"/>
                  </a:lnTo>
                  <a:lnTo>
                    <a:pt x="180339" y="594995"/>
                  </a:lnTo>
                  <a:lnTo>
                    <a:pt x="141605" y="574040"/>
                  </a:lnTo>
                  <a:lnTo>
                    <a:pt x="107314" y="547370"/>
                  </a:lnTo>
                  <a:lnTo>
                    <a:pt x="76200" y="516890"/>
                  </a:lnTo>
                  <a:lnTo>
                    <a:pt x="50164" y="481965"/>
                  </a:lnTo>
                  <a:lnTo>
                    <a:pt x="28575" y="443865"/>
                  </a:lnTo>
                  <a:lnTo>
                    <a:pt x="12700" y="401955"/>
                  </a:lnTo>
                  <a:lnTo>
                    <a:pt x="3175" y="358140"/>
                  </a:lnTo>
                  <a:lnTo>
                    <a:pt x="0" y="311785"/>
                  </a:lnTo>
                  <a:close/>
                </a:path>
              </a:pathLst>
            </a:custGeom>
            <a:ln w="16002">
              <a:solidFill>
                <a:srgbClr val="2C6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24044" y="4109084"/>
              <a:ext cx="6593205" cy="500380"/>
            </a:xfrm>
            <a:custGeom>
              <a:avLst/>
              <a:gdLst/>
              <a:ahLst/>
              <a:cxnLst/>
              <a:rect l="l" t="t" r="r" b="b"/>
              <a:pathLst>
                <a:path w="6593205" h="500379">
                  <a:moveTo>
                    <a:pt x="6593205" y="0"/>
                  </a:moveTo>
                  <a:lnTo>
                    <a:pt x="0" y="0"/>
                  </a:lnTo>
                  <a:lnTo>
                    <a:pt x="0" y="500380"/>
                  </a:lnTo>
                  <a:lnTo>
                    <a:pt x="6593205" y="500380"/>
                  </a:lnTo>
                  <a:lnTo>
                    <a:pt x="6593205" y="0"/>
                  </a:lnTo>
                  <a:close/>
                </a:path>
              </a:pathLst>
            </a:custGeom>
            <a:solidFill>
              <a:srgbClr val="D2E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424044" y="4109084"/>
              <a:ext cx="6593205" cy="500380"/>
            </a:xfrm>
            <a:custGeom>
              <a:avLst/>
              <a:gdLst/>
              <a:ahLst/>
              <a:cxnLst/>
              <a:rect l="l" t="t" r="r" b="b"/>
              <a:pathLst>
                <a:path w="6593205" h="500379">
                  <a:moveTo>
                    <a:pt x="0" y="500380"/>
                  </a:moveTo>
                  <a:lnTo>
                    <a:pt x="6593205" y="500380"/>
                  </a:lnTo>
                  <a:lnTo>
                    <a:pt x="6593205" y="0"/>
                  </a:lnTo>
                  <a:lnTo>
                    <a:pt x="0" y="0"/>
                  </a:lnTo>
                  <a:lnTo>
                    <a:pt x="0" y="500380"/>
                  </a:lnTo>
                  <a:close/>
                </a:path>
              </a:pathLst>
            </a:custGeom>
            <a:ln w="12954">
              <a:solidFill>
                <a:srgbClr val="2C6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11624" y="4046220"/>
              <a:ext cx="624205" cy="624840"/>
            </a:xfrm>
            <a:custGeom>
              <a:avLst/>
              <a:gdLst/>
              <a:ahLst/>
              <a:cxnLst/>
              <a:rect l="l" t="t" r="r" b="b"/>
              <a:pathLst>
                <a:path w="624204" h="624839">
                  <a:moveTo>
                    <a:pt x="311785" y="0"/>
                  </a:moveTo>
                  <a:lnTo>
                    <a:pt x="266064" y="3174"/>
                  </a:lnTo>
                  <a:lnTo>
                    <a:pt x="221614" y="12699"/>
                  </a:lnTo>
                  <a:lnTo>
                    <a:pt x="180339" y="28574"/>
                  </a:lnTo>
                  <a:lnTo>
                    <a:pt x="142239" y="50164"/>
                  </a:lnTo>
                  <a:lnTo>
                    <a:pt x="107314" y="76199"/>
                  </a:lnTo>
                  <a:lnTo>
                    <a:pt x="76200" y="107314"/>
                  </a:lnTo>
                  <a:lnTo>
                    <a:pt x="50164" y="142239"/>
                  </a:lnTo>
                  <a:lnTo>
                    <a:pt x="28575" y="180339"/>
                  </a:lnTo>
                  <a:lnTo>
                    <a:pt x="13335" y="221614"/>
                  </a:lnTo>
                  <a:lnTo>
                    <a:pt x="3175" y="266064"/>
                  </a:lnTo>
                  <a:lnTo>
                    <a:pt x="0" y="312419"/>
                  </a:lnTo>
                  <a:lnTo>
                    <a:pt x="3175" y="358139"/>
                  </a:lnTo>
                  <a:lnTo>
                    <a:pt x="13335" y="402589"/>
                  </a:lnTo>
                  <a:lnTo>
                    <a:pt x="28575" y="443864"/>
                  </a:lnTo>
                  <a:lnTo>
                    <a:pt x="50164" y="482599"/>
                  </a:lnTo>
                  <a:lnTo>
                    <a:pt x="76200" y="516889"/>
                  </a:lnTo>
                  <a:lnTo>
                    <a:pt x="107314" y="548004"/>
                  </a:lnTo>
                  <a:lnTo>
                    <a:pt x="142239" y="574039"/>
                  </a:lnTo>
                  <a:lnTo>
                    <a:pt x="180339" y="595629"/>
                  </a:lnTo>
                  <a:lnTo>
                    <a:pt x="221614" y="611504"/>
                  </a:lnTo>
                  <a:lnTo>
                    <a:pt x="266064" y="621029"/>
                  </a:lnTo>
                  <a:lnTo>
                    <a:pt x="311785" y="624839"/>
                  </a:lnTo>
                  <a:lnTo>
                    <a:pt x="358139" y="621029"/>
                  </a:lnTo>
                  <a:lnTo>
                    <a:pt x="401954" y="611504"/>
                  </a:lnTo>
                  <a:lnTo>
                    <a:pt x="443229" y="595629"/>
                  </a:lnTo>
                  <a:lnTo>
                    <a:pt x="481964" y="574039"/>
                  </a:lnTo>
                  <a:lnTo>
                    <a:pt x="516889" y="548004"/>
                  </a:lnTo>
                  <a:lnTo>
                    <a:pt x="547370" y="516889"/>
                  </a:lnTo>
                  <a:lnTo>
                    <a:pt x="573404" y="482599"/>
                  </a:lnTo>
                  <a:lnTo>
                    <a:pt x="594995" y="443864"/>
                  </a:lnTo>
                  <a:lnTo>
                    <a:pt x="610870" y="402589"/>
                  </a:lnTo>
                  <a:lnTo>
                    <a:pt x="620395" y="358139"/>
                  </a:lnTo>
                  <a:lnTo>
                    <a:pt x="624204" y="312419"/>
                  </a:lnTo>
                  <a:lnTo>
                    <a:pt x="620395" y="266064"/>
                  </a:lnTo>
                  <a:lnTo>
                    <a:pt x="610870" y="221614"/>
                  </a:lnTo>
                  <a:lnTo>
                    <a:pt x="594995" y="180339"/>
                  </a:lnTo>
                  <a:lnTo>
                    <a:pt x="573404" y="142239"/>
                  </a:lnTo>
                  <a:lnTo>
                    <a:pt x="547370" y="107314"/>
                  </a:lnTo>
                  <a:lnTo>
                    <a:pt x="516889" y="76199"/>
                  </a:lnTo>
                  <a:lnTo>
                    <a:pt x="481964" y="50164"/>
                  </a:lnTo>
                  <a:lnTo>
                    <a:pt x="443229" y="28574"/>
                  </a:lnTo>
                  <a:lnTo>
                    <a:pt x="401954" y="12699"/>
                  </a:lnTo>
                  <a:lnTo>
                    <a:pt x="358139" y="3174"/>
                  </a:lnTo>
                  <a:lnTo>
                    <a:pt x="311785" y="0"/>
                  </a:lnTo>
                  <a:close/>
                </a:path>
              </a:pathLst>
            </a:custGeom>
            <a:solidFill>
              <a:srgbClr val="2C6F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11624" y="4046220"/>
              <a:ext cx="624205" cy="624840"/>
            </a:xfrm>
            <a:custGeom>
              <a:avLst/>
              <a:gdLst/>
              <a:ahLst/>
              <a:cxnLst/>
              <a:rect l="l" t="t" r="r" b="b"/>
              <a:pathLst>
                <a:path w="624204" h="624839">
                  <a:moveTo>
                    <a:pt x="0" y="312419"/>
                  </a:moveTo>
                  <a:lnTo>
                    <a:pt x="3175" y="266064"/>
                  </a:lnTo>
                  <a:lnTo>
                    <a:pt x="13335" y="221614"/>
                  </a:lnTo>
                  <a:lnTo>
                    <a:pt x="28575" y="180339"/>
                  </a:lnTo>
                  <a:lnTo>
                    <a:pt x="50164" y="142239"/>
                  </a:lnTo>
                  <a:lnTo>
                    <a:pt x="76200" y="107314"/>
                  </a:lnTo>
                  <a:lnTo>
                    <a:pt x="107314" y="76199"/>
                  </a:lnTo>
                  <a:lnTo>
                    <a:pt x="142239" y="50164"/>
                  </a:lnTo>
                  <a:lnTo>
                    <a:pt x="180339" y="28574"/>
                  </a:lnTo>
                  <a:lnTo>
                    <a:pt x="221614" y="12699"/>
                  </a:lnTo>
                  <a:lnTo>
                    <a:pt x="266064" y="3174"/>
                  </a:lnTo>
                  <a:lnTo>
                    <a:pt x="311785" y="0"/>
                  </a:lnTo>
                  <a:lnTo>
                    <a:pt x="358139" y="3174"/>
                  </a:lnTo>
                  <a:lnTo>
                    <a:pt x="401954" y="12699"/>
                  </a:lnTo>
                  <a:lnTo>
                    <a:pt x="443229" y="28574"/>
                  </a:lnTo>
                  <a:lnTo>
                    <a:pt x="481964" y="50164"/>
                  </a:lnTo>
                  <a:lnTo>
                    <a:pt x="516889" y="76199"/>
                  </a:lnTo>
                  <a:lnTo>
                    <a:pt x="547370" y="107314"/>
                  </a:lnTo>
                  <a:lnTo>
                    <a:pt x="573404" y="142239"/>
                  </a:lnTo>
                  <a:lnTo>
                    <a:pt x="594995" y="180339"/>
                  </a:lnTo>
                  <a:lnTo>
                    <a:pt x="610870" y="221614"/>
                  </a:lnTo>
                  <a:lnTo>
                    <a:pt x="620395" y="266064"/>
                  </a:lnTo>
                  <a:lnTo>
                    <a:pt x="624204" y="312419"/>
                  </a:lnTo>
                  <a:lnTo>
                    <a:pt x="620395" y="358139"/>
                  </a:lnTo>
                  <a:lnTo>
                    <a:pt x="610870" y="402589"/>
                  </a:lnTo>
                  <a:lnTo>
                    <a:pt x="594995" y="443864"/>
                  </a:lnTo>
                  <a:lnTo>
                    <a:pt x="573404" y="482599"/>
                  </a:lnTo>
                  <a:lnTo>
                    <a:pt x="547370" y="516889"/>
                  </a:lnTo>
                  <a:lnTo>
                    <a:pt x="516889" y="548004"/>
                  </a:lnTo>
                  <a:lnTo>
                    <a:pt x="481964" y="574039"/>
                  </a:lnTo>
                  <a:lnTo>
                    <a:pt x="443229" y="595629"/>
                  </a:lnTo>
                  <a:lnTo>
                    <a:pt x="401954" y="611504"/>
                  </a:lnTo>
                  <a:lnTo>
                    <a:pt x="358139" y="621029"/>
                  </a:lnTo>
                  <a:lnTo>
                    <a:pt x="311785" y="624839"/>
                  </a:lnTo>
                  <a:lnTo>
                    <a:pt x="266064" y="621029"/>
                  </a:lnTo>
                  <a:lnTo>
                    <a:pt x="221614" y="611504"/>
                  </a:lnTo>
                  <a:lnTo>
                    <a:pt x="180339" y="595629"/>
                  </a:lnTo>
                  <a:lnTo>
                    <a:pt x="142239" y="574039"/>
                  </a:lnTo>
                  <a:lnTo>
                    <a:pt x="107314" y="548004"/>
                  </a:lnTo>
                  <a:lnTo>
                    <a:pt x="76200" y="516889"/>
                  </a:lnTo>
                  <a:lnTo>
                    <a:pt x="50164" y="482599"/>
                  </a:lnTo>
                  <a:lnTo>
                    <a:pt x="28575" y="443864"/>
                  </a:lnTo>
                  <a:lnTo>
                    <a:pt x="13335" y="402589"/>
                  </a:lnTo>
                  <a:lnTo>
                    <a:pt x="3175" y="358139"/>
                  </a:lnTo>
                  <a:lnTo>
                    <a:pt x="0" y="312419"/>
                  </a:lnTo>
                  <a:close/>
                </a:path>
              </a:pathLst>
            </a:custGeom>
            <a:ln w="16002">
              <a:solidFill>
                <a:srgbClr val="2C6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24044" y="4858384"/>
              <a:ext cx="6593205" cy="500380"/>
            </a:xfrm>
            <a:custGeom>
              <a:avLst/>
              <a:gdLst/>
              <a:ahLst/>
              <a:cxnLst/>
              <a:rect l="l" t="t" r="r" b="b"/>
              <a:pathLst>
                <a:path w="6593205" h="500379">
                  <a:moveTo>
                    <a:pt x="6593205" y="0"/>
                  </a:moveTo>
                  <a:lnTo>
                    <a:pt x="0" y="0"/>
                  </a:lnTo>
                  <a:lnTo>
                    <a:pt x="0" y="500379"/>
                  </a:lnTo>
                  <a:lnTo>
                    <a:pt x="6593205" y="500379"/>
                  </a:lnTo>
                  <a:lnTo>
                    <a:pt x="6593205" y="0"/>
                  </a:lnTo>
                  <a:close/>
                </a:path>
              </a:pathLst>
            </a:custGeom>
            <a:solidFill>
              <a:srgbClr val="D2E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24044" y="4858384"/>
              <a:ext cx="6593205" cy="500380"/>
            </a:xfrm>
            <a:custGeom>
              <a:avLst/>
              <a:gdLst/>
              <a:ahLst/>
              <a:cxnLst/>
              <a:rect l="l" t="t" r="r" b="b"/>
              <a:pathLst>
                <a:path w="6593205" h="500379">
                  <a:moveTo>
                    <a:pt x="0" y="500379"/>
                  </a:moveTo>
                  <a:lnTo>
                    <a:pt x="6593205" y="500379"/>
                  </a:lnTo>
                  <a:lnTo>
                    <a:pt x="6593205" y="0"/>
                  </a:lnTo>
                  <a:lnTo>
                    <a:pt x="0" y="0"/>
                  </a:lnTo>
                  <a:lnTo>
                    <a:pt x="0" y="500379"/>
                  </a:lnTo>
                  <a:close/>
                </a:path>
              </a:pathLst>
            </a:custGeom>
            <a:ln w="12954">
              <a:solidFill>
                <a:srgbClr val="2C6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11624" y="4796154"/>
              <a:ext cx="624205" cy="624840"/>
            </a:xfrm>
            <a:custGeom>
              <a:avLst/>
              <a:gdLst/>
              <a:ahLst/>
              <a:cxnLst/>
              <a:rect l="l" t="t" r="r" b="b"/>
              <a:pathLst>
                <a:path w="624204" h="624839">
                  <a:moveTo>
                    <a:pt x="311785" y="0"/>
                  </a:moveTo>
                  <a:lnTo>
                    <a:pt x="266064" y="3810"/>
                  </a:lnTo>
                  <a:lnTo>
                    <a:pt x="221614" y="13335"/>
                  </a:lnTo>
                  <a:lnTo>
                    <a:pt x="180339" y="29210"/>
                  </a:lnTo>
                  <a:lnTo>
                    <a:pt x="142239" y="50800"/>
                  </a:lnTo>
                  <a:lnTo>
                    <a:pt x="107314" y="76835"/>
                  </a:lnTo>
                  <a:lnTo>
                    <a:pt x="76200" y="107950"/>
                  </a:lnTo>
                  <a:lnTo>
                    <a:pt x="50164" y="142240"/>
                  </a:lnTo>
                  <a:lnTo>
                    <a:pt x="28575" y="180975"/>
                  </a:lnTo>
                  <a:lnTo>
                    <a:pt x="13335" y="222250"/>
                  </a:lnTo>
                  <a:lnTo>
                    <a:pt x="3175" y="266700"/>
                  </a:lnTo>
                  <a:lnTo>
                    <a:pt x="0" y="312420"/>
                  </a:lnTo>
                  <a:lnTo>
                    <a:pt x="3175" y="358775"/>
                  </a:lnTo>
                  <a:lnTo>
                    <a:pt x="13335" y="403225"/>
                  </a:lnTo>
                  <a:lnTo>
                    <a:pt x="28575" y="444500"/>
                  </a:lnTo>
                  <a:lnTo>
                    <a:pt x="50164" y="482600"/>
                  </a:lnTo>
                  <a:lnTo>
                    <a:pt x="76200" y="517525"/>
                  </a:lnTo>
                  <a:lnTo>
                    <a:pt x="107314" y="548640"/>
                  </a:lnTo>
                  <a:lnTo>
                    <a:pt x="142239" y="574675"/>
                  </a:lnTo>
                  <a:lnTo>
                    <a:pt x="180339" y="596265"/>
                  </a:lnTo>
                  <a:lnTo>
                    <a:pt x="221614" y="612140"/>
                  </a:lnTo>
                  <a:lnTo>
                    <a:pt x="266064" y="621665"/>
                  </a:lnTo>
                  <a:lnTo>
                    <a:pt x="311785" y="624840"/>
                  </a:lnTo>
                  <a:lnTo>
                    <a:pt x="358139" y="621665"/>
                  </a:lnTo>
                  <a:lnTo>
                    <a:pt x="401954" y="612140"/>
                  </a:lnTo>
                  <a:lnTo>
                    <a:pt x="443229" y="596265"/>
                  </a:lnTo>
                  <a:lnTo>
                    <a:pt x="481964" y="574675"/>
                  </a:lnTo>
                  <a:lnTo>
                    <a:pt x="516889" y="548640"/>
                  </a:lnTo>
                  <a:lnTo>
                    <a:pt x="547370" y="517525"/>
                  </a:lnTo>
                  <a:lnTo>
                    <a:pt x="573404" y="482600"/>
                  </a:lnTo>
                  <a:lnTo>
                    <a:pt x="594995" y="444500"/>
                  </a:lnTo>
                  <a:lnTo>
                    <a:pt x="610870" y="403225"/>
                  </a:lnTo>
                  <a:lnTo>
                    <a:pt x="620395" y="358775"/>
                  </a:lnTo>
                  <a:lnTo>
                    <a:pt x="624204" y="312420"/>
                  </a:lnTo>
                  <a:lnTo>
                    <a:pt x="620395" y="266700"/>
                  </a:lnTo>
                  <a:lnTo>
                    <a:pt x="610870" y="222250"/>
                  </a:lnTo>
                  <a:lnTo>
                    <a:pt x="594995" y="180975"/>
                  </a:lnTo>
                  <a:lnTo>
                    <a:pt x="573404" y="142240"/>
                  </a:lnTo>
                  <a:lnTo>
                    <a:pt x="547370" y="107950"/>
                  </a:lnTo>
                  <a:lnTo>
                    <a:pt x="516889" y="76835"/>
                  </a:lnTo>
                  <a:lnTo>
                    <a:pt x="481964" y="50800"/>
                  </a:lnTo>
                  <a:lnTo>
                    <a:pt x="443229" y="29210"/>
                  </a:lnTo>
                  <a:lnTo>
                    <a:pt x="401954" y="13335"/>
                  </a:lnTo>
                  <a:lnTo>
                    <a:pt x="358139" y="3810"/>
                  </a:lnTo>
                  <a:lnTo>
                    <a:pt x="311785" y="0"/>
                  </a:lnTo>
                  <a:close/>
                </a:path>
              </a:pathLst>
            </a:custGeom>
            <a:solidFill>
              <a:srgbClr val="2C6F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11624" y="4796154"/>
              <a:ext cx="624205" cy="624840"/>
            </a:xfrm>
            <a:custGeom>
              <a:avLst/>
              <a:gdLst/>
              <a:ahLst/>
              <a:cxnLst/>
              <a:rect l="l" t="t" r="r" b="b"/>
              <a:pathLst>
                <a:path w="624204" h="624839">
                  <a:moveTo>
                    <a:pt x="0" y="312420"/>
                  </a:moveTo>
                  <a:lnTo>
                    <a:pt x="3175" y="266700"/>
                  </a:lnTo>
                  <a:lnTo>
                    <a:pt x="13335" y="222250"/>
                  </a:lnTo>
                  <a:lnTo>
                    <a:pt x="28575" y="180975"/>
                  </a:lnTo>
                  <a:lnTo>
                    <a:pt x="50164" y="142240"/>
                  </a:lnTo>
                  <a:lnTo>
                    <a:pt x="76200" y="107950"/>
                  </a:lnTo>
                  <a:lnTo>
                    <a:pt x="107314" y="76835"/>
                  </a:lnTo>
                  <a:lnTo>
                    <a:pt x="142239" y="50800"/>
                  </a:lnTo>
                  <a:lnTo>
                    <a:pt x="180339" y="29210"/>
                  </a:lnTo>
                  <a:lnTo>
                    <a:pt x="221614" y="13335"/>
                  </a:lnTo>
                  <a:lnTo>
                    <a:pt x="266064" y="3810"/>
                  </a:lnTo>
                  <a:lnTo>
                    <a:pt x="311785" y="0"/>
                  </a:lnTo>
                  <a:lnTo>
                    <a:pt x="358139" y="3810"/>
                  </a:lnTo>
                  <a:lnTo>
                    <a:pt x="401954" y="13335"/>
                  </a:lnTo>
                  <a:lnTo>
                    <a:pt x="443229" y="29210"/>
                  </a:lnTo>
                  <a:lnTo>
                    <a:pt x="481964" y="50800"/>
                  </a:lnTo>
                  <a:lnTo>
                    <a:pt x="516889" y="76835"/>
                  </a:lnTo>
                  <a:lnTo>
                    <a:pt x="547370" y="107950"/>
                  </a:lnTo>
                  <a:lnTo>
                    <a:pt x="573404" y="142240"/>
                  </a:lnTo>
                  <a:lnTo>
                    <a:pt x="594995" y="180975"/>
                  </a:lnTo>
                  <a:lnTo>
                    <a:pt x="610870" y="222250"/>
                  </a:lnTo>
                  <a:lnTo>
                    <a:pt x="620395" y="266700"/>
                  </a:lnTo>
                  <a:lnTo>
                    <a:pt x="624204" y="312420"/>
                  </a:lnTo>
                  <a:lnTo>
                    <a:pt x="620395" y="358775"/>
                  </a:lnTo>
                  <a:lnTo>
                    <a:pt x="610870" y="403225"/>
                  </a:lnTo>
                  <a:lnTo>
                    <a:pt x="594995" y="444500"/>
                  </a:lnTo>
                  <a:lnTo>
                    <a:pt x="573404" y="482600"/>
                  </a:lnTo>
                  <a:lnTo>
                    <a:pt x="547370" y="517525"/>
                  </a:lnTo>
                  <a:lnTo>
                    <a:pt x="516889" y="548640"/>
                  </a:lnTo>
                  <a:lnTo>
                    <a:pt x="481964" y="574675"/>
                  </a:lnTo>
                  <a:lnTo>
                    <a:pt x="443229" y="596265"/>
                  </a:lnTo>
                  <a:lnTo>
                    <a:pt x="401954" y="612140"/>
                  </a:lnTo>
                  <a:lnTo>
                    <a:pt x="358139" y="621665"/>
                  </a:lnTo>
                  <a:lnTo>
                    <a:pt x="311785" y="624840"/>
                  </a:lnTo>
                  <a:lnTo>
                    <a:pt x="266064" y="621665"/>
                  </a:lnTo>
                  <a:lnTo>
                    <a:pt x="221614" y="612140"/>
                  </a:lnTo>
                  <a:lnTo>
                    <a:pt x="180339" y="596265"/>
                  </a:lnTo>
                  <a:lnTo>
                    <a:pt x="142239" y="574675"/>
                  </a:lnTo>
                  <a:lnTo>
                    <a:pt x="107314" y="548640"/>
                  </a:lnTo>
                  <a:lnTo>
                    <a:pt x="76200" y="517525"/>
                  </a:lnTo>
                  <a:lnTo>
                    <a:pt x="50164" y="482600"/>
                  </a:lnTo>
                  <a:lnTo>
                    <a:pt x="28575" y="444500"/>
                  </a:lnTo>
                  <a:lnTo>
                    <a:pt x="13335" y="403225"/>
                  </a:lnTo>
                  <a:lnTo>
                    <a:pt x="3175" y="358775"/>
                  </a:lnTo>
                  <a:lnTo>
                    <a:pt x="0" y="312420"/>
                  </a:lnTo>
                  <a:close/>
                </a:path>
              </a:pathLst>
            </a:custGeom>
            <a:ln w="16002">
              <a:solidFill>
                <a:srgbClr val="2C6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22419" y="5572759"/>
              <a:ext cx="6880225" cy="500380"/>
            </a:xfrm>
            <a:custGeom>
              <a:avLst/>
              <a:gdLst/>
              <a:ahLst/>
              <a:cxnLst/>
              <a:rect l="l" t="t" r="r" b="b"/>
              <a:pathLst>
                <a:path w="6880225" h="500379">
                  <a:moveTo>
                    <a:pt x="6880225" y="0"/>
                  </a:moveTo>
                  <a:lnTo>
                    <a:pt x="0" y="0"/>
                  </a:lnTo>
                  <a:lnTo>
                    <a:pt x="0" y="500379"/>
                  </a:lnTo>
                  <a:lnTo>
                    <a:pt x="6880225" y="500379"/>
                  </a:lnTo>
                  <a:lnTo>
                    <a:pt x="6880225" y="0"/>
                  </a:lnTo>
                  <a:close/>
                </a:path>
              </a:pathLst>
            </a:custGeom>
            <a:solidFill>
              <a:srgbClr val="D2E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22419" y="5572759"/>
              <a:ext cx="6880225" cy="500380"/>
            </a:xfrm>
            <a:custGeom>
              <a:avLst/>
              <a:gdLst/>
              <a:ahLst/>
              <a:cxnLst/>
              <a:rect l="l" t="t" r="r" b="b"/>
              <a:pathLst>
                <a:path w="6880225" h="500379">
                  <a:moveTo>
                    <a:pt x="0" y="500379"/>
                  </a:moveTo>
                  <a:lnTo>
                    <a:pt x="6880225" y="500379"/>
                  </a:lnTo>
                  <a:lnTo>
                    <a:pt x="6880225" y="0"/>
                  </a:lnTo>
                  <a:lnTo>
                    <a:pt x="0" y="0"/>
                  </a:lnTo>
                  <a:lnTo>
                    <a:pt x="0" y="500379"/>
                  </a:lnTo>
                  <a:close/>
                </a:path>
              </a:pathLst>
            </a:custGeom>
            <a:ln w="12954">
              <a:solidFill>
                <a:srgbClr val="2C6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25240" y="5546090"/>
              <a:ext cx="623570" cy="624205"/>
            </a:xfrm>
            <a:custGeom>
              <a:avLst/>
              <a:gdLst/>
              <a:ahLst/>
              <a:cxnLst/>
              <a:rect l="l" t="t" r="r" b="b"/>
              <a:pathLst>
                <a:path w="623570" h="624204">
                  <a:moveTo>
                    <a:pt x="311785" y="0"/>
                  </a:moveTo>
                  <a:lnTo>
                    <a:pt x="265430" y="3810"/>
                  </a:lnTo>
                  <a:lnTo>
                    <a:pt x="221614" y="13335"/>
                  </a:lnTo>
                  <a:lnTo>
                    <a:pt x="180339" y="29210"/>
                  </a:lnTo>
                  <a:lnTo>
                    <a:pt x="141605" y="50165"/>
                  </a:lnTo>
                  <a:lnTo>
                    <a:pt x="107314" y="76835"/>
                  </a:lnTo>
                  <a:lnTo>
                    <a:pt x="76200" y="107315"/>
                  </a:lnTo>
                  <a:lnTo>
                    <a:pt x="50164" y="142240"/>
                  </a:lnTo>
                  <a:lnTo>
                    <a:pt x="28575" y="180340"/>
                  </a:lnTo>
                  <a:lnTo>
                    <a:pt x="12700" y="222250"/>
                  </a:lnTo>
                  <a:lnTo>
                    <a:pt x="3175" y="266065"/>
                  </a:lnTo>
                  <a:lnTo>
                    <a:pt x="0" y="312420"/>
                  </a:lnTo>
                  <a:lnTo>
                    <a:pt x="3175" y="358140"/>
                  </a:lnTo>
                  <a:lnTo>
                    <a:pt x="12700" y="402590"/>
                  </a:lnTo>
                  <a:lnTo>
                    <a:pt x="28575" y="443865"/>
                  </a:lnTo>
                  <a:lnTo>
                    <a:pt x="50164" y="481965"/>
                  </a:lnTo>
                  <a:lnTo>
                    <a:pt x="76200" y="516890"/>
                  </a:lnTo>
                  <a:lnTo>
                    <a:pt x="107314" y="547370"/>
                  </a:lnTo>
                  <a:lnTo>
                    <a:pt x="141605" y="574040"/>
                  </a:lnTo>
                  <a:lnTo>
                    <a:pt x="180339" y="594995"/>
                  </a:lnTo>
                  <a:lnTo>
                    <a:pt x="221614" y="610870"/>
                  </a:lnTo>
                  <a:lnTo>
                    <a:pt x="265430" y="621030"/>
                  </a:lnTo>
                  <a:lnTo>
                    <a:pt x="311785" y="624205"/>
                  </a:lnTo>
                  <a:lnTo>
                    <a:pt x="358139" y="621030"/>
                  </a:lnTo>
                  <a:lnTo>
                    <a:pt x="401955" y="610870"/>
                  </a:lnTo>
                  <a:lnTo>
                    <a:pt x="443230" y="594995"/>
                  </a:lnTo>
                  <a:lnTo>
                    <a:pt x="481964" y="574040"/>
                  </a:lnTo>
                  <a:lnTo>
                    <a:pt x="516255" y="547370"/>
                  </a:lnTo>
                  <a:lnTo>
                    <a:pt x="547370" y="516890"/>
                  </a:lnTo>
                  <a:lnTo>
                    <a:pt x="573405" y="481965"/>
                  </a:lnTo>
                  <a:lnTo>
                    <a:pt x="594995" y="443865"/>
                  </a:lnTo>
                  <a:lnTo>
                    <a:pt x="610870" y="402590"/>
                  </a:lnTo>
                  <a:lnTo>
                    <a:pt x="620395" y="358140"/>
                  </a:lnTo>
                  <a:lnTo>
                    <a:pt x="623570" y="312420"/>
                  </a:lnTo>
                  <a:lnTo>
                    <a:pt x="620395" y="266065"/>
                  </a:lnTo>
                  <a:lnTo>
                    <a:pt x="610870" y="222250"/>
                  </a:lnTo>
                  <a:lnTo>
                    <a:pt x="594995" y="180340"/>
                  </a:lnTo>
                  <a:lnTo>
                    <a:pt x="573405" y="142240"/>
                  </a:lnTo>
                  <a:lnTo>
                    <a:pt x="547370" y="107315"/>
                  </a:lnTo>
                  <a:lnTo>
                    <a:pt x="516255" y="76835"/>
                  </a:lnTo>
                  <a:lnTo>
                    <a:pt x="481964" y="50165"/>
                  </a:lnTo>
                  <a:lnTo>
                    <a:pt x="443230" y="29210"/>
                  </a:lnTo>
                  <a:lnTo>
                    <a:pt x="401955" y="13335"/>
                  </a:lnTo>
                  <a:lnTo>
                    <a:pt x="358139" y="3810"/>
                  </a:lnTo>
                  <a:lnTo>
                    <a:pt x="311785" y="0"/>
                  </a:lnTo>
                  <a:close/>
                </a:path>
              </a:pathLst>
            </a:custGeom>
            <a:solidFill>
              <a:srgbClr val="2C6F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25240" y="5546090"/>
              <a:ext cx="623570" cy="624205"/>
            </a:xfrm>
            <a:custGeom>
              <a:avLst/>
              <a:gdLst/>
              <a:ahLst/>
              <a:cxnLst/>
              <a:rect l="l" t="t" r="r" b="b"/>
              <a:pathLst>
                <a:path w="623570" h="624204">
                  <a:moveTo>
                    <a:pt x="0" y="312420"/>
                  </a:moveTo>
                  <a:lnTo>
                    <a:pt x="3175" y="266065"/>
                  </a:lnTo>
                  <a:lnTo>
                    <a:pt x="12700" y="222250"/>
                  </a:lnTo>
                  <a:lnTo>
                    <a:pt x="28575" y="180340"/>
                  </a:lnTo>
                  <a:lnTo>
                    <a:pt x="50164" y="142240"/>
                  </a:lnTo>
                  <a:lnTo>
                    <a:pt x="76200" y="107315"/>
                  </a:lnTo>
                  <a:lnTo>
                    <a:pt x="107314" y="76835"/>
                  </a:lnTo>
                  <a:lnTo>
                    <a:pt x="141605" y="50165"/>
                  </a:lnTo>
                  <a:lnTo>
                    <a:pt x="180339" y="29210"/>
                  </a:lnTo>
                  <a:lnTo>
                    <a:pt x="221614" y="13335"/>
                  </a:lnTo>
                  <a:lnTo>
                    <a:pt x="265430" y="3810"/>
                  </a:lnTo>
                  <a:lnTo>
                    <a:pt x="311785" y="0"/>
                  </a:lnTo>
                  <a:lnTo>
                    <a:pt x="358139" y="3810"/>
                  </a:lnTo>
                  <a:lnTo>
                    <a:pt x="401955" y="13335"/>
                  </a:lnTo>
                  <a:lnTo>
                    <a:pt x="443230" y="29210"/>
                  </a:lnTo>
                  <a:lnTo>
                    <a:pt x="481964" y="50165"/>
                  </a:lnTo>
                  <a:lnTo>
                    <a:pt x="516255" y="76835"/>
                  </a:lnTo>
                  <a:lnTo>
                    <a:pt x="547370" y="107315"/>
                  </a:lnTo>
                  <a:lnTo>
                    <a:pt x="573405" y="142240"/>
                  </a:lnTo>
                  <a:lnTo>
                    <a:pt x="594995" y="180340"/>
                  </a:lnTo>
                  <a:lnTo>
                    <a:pt x="610870" y="222250"/>
                  </a:lnTo>
                  <a:lnTo>
                    <a:pt x="620395" y="266065"/>
                  </a:lnTo>
                  <a:lnTo>
                    <a:pt x="623570" y="312420"/>
                  </a:lnTo>
                  <a:lnTo>
                    <a:pt x="620395" y="358140"/>
                  </a:lnTo>
                  <a:lnTo>
                    <a:pt x="610870" y="402590"/>
                  </a:lnTo>
                  <a:lnTo>
                    <a:pt x="594995" y="443865"/>
                  </a:lnTo>
                  <a:lnTo>
                    <a:pt x="573405" y="481965"/>
                  </a:lnTo>
                  <a:lnTo>
                    <a:pt x="547370" y="516890"/>
                  </a:lnTo>
                  <a:lnTo>
                    <a:pt x="516255" y="547370"/>
                  </a:lnTo>
                  <a:lnTo>
                    <a:pt x="481964" y="574040"/>
                  </a:lnTo>
                  <a:lnTo>
                    <a:pt x="443230" y="594995"/>
                  </a:lnTo>
                  <a:lnTo>
                    <a:pt x="401955" y="610870"/>
                  </a:lnTo>
                  <a:lnTo>
                    <a:pt x="358139" y="621030"/>
                  </a:lnTo>
                  <a:lnTo>
                    <a:pt x="311785" y="624205"/>
                  </a:lnTo>
                  <a:lnTo>
                    <a:pt x="265430" y="621030"/>
                  </a:lnTo>
                  <a:lnTo>
                    <a:pt x="221614" y="610870"/>
                  </a:lnTo>
                  <a:lnTo>
                    <a:pt x="180339" y="594995"/>
                  </a:lnTo>
                  <a:lnTo>
                    <a:pt x="141605" y="574040"/>
                  </a:lnTo>
                  <a:lnTo>
                    <a:pt x="107314" y="547370"/>
                  </a:lnTo>
                  <a:lnTo>
                    <a:pt x="76200" y="516890"/>
                  </a:lnTo>
                  <a:lnTo>
                    <a:pt x="50164" y="481965"/>
                  </a:lnTo>
                  <a:lnTo>
                    <a:pt x="28575" y="443865"/>
                  </a:lnTo>
                  <a:lnTo>
                    <a:pt x="12700" y="402590"/>
                  </a:lnTo>
                  <a:lnTo>
                    <a:pt x="3175" y="358140"/>
                  </a:lnTo>
                  <a:lnTo>
                    <a:pt x="0" y="312420"/>
                  </a:lnTo>
                  <a:close/>
                </a:path>
              </a:pathLst>
            </a:custGeom>
            <a:ln w="16002">
              <a:solidFill>
                <a:srgbClr val="2C6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28569" y="2262504"/>
              <a:ext cx="76200" cy="2221230"/>
            </a:xfrm>
            <a:custGeom>
              <a:avLst/>
              <a:gdLst/>
              <a:ahLst/>
              <a:cxnLst/>
              <a:rect l="l" t="t" r="r" b="b"/>
              <a:pathLst>
                <a:path w="76200" h="2221229">
                  <a:moveTo>
                    <a:pt x="28575" y="2145030"/>
                  </a:moveTo>
                  <a:lnTo>
                    <a:pt x="0" y="2145030"/>
                  </a:lnTo>
                  <a:lnTo>
                    <a:pt x="38100" y="2221230"/>
                  </a:lnTo>
                  <a:lnTo>
                    <a:pt x="69850" y="2157730"/>
                  </a:lnTo>
                  <a:lnTo>
                    <a:pt x="28575" y="2157730"/>
                  </a:lnTo>
                  <a:lnTo>
                    <a:pt x="28575" y="2145030"/>
                  </a:lnTo>
                  <a:close/>
                </a:path>
                <a:path w="76200" h="2221229">
                  <a:moveTo>
                    <a:pt x="47625" y="0"/>
                  </a:moveTo>
                  <a:lnTo>
                    <a:pt x="28575" y="0"/>
                  </a:lnTo>
                  <a:lnTo>
                    <a:pt x="28575" y="2157730"/>
                  </a:lnTo>
                  <a:lnTo>
                    <a:pt x="47625" y="2157730"/>
                  </a:lnTo>
                  <a:lnTo>
                    <a:pt x="47625" y="0"/>
                  </a:lnTo>
                  <a:close/>
                </a:path>
                <a:path w="76200" h="2221229">
                  <a:moveTo>
                    <a:pt x="76200" y="2145030"/>
                  </a:moveTo>
                  <a:lnTo>
                    <a:pt x="47625" y="2145030"/>
                  </a:lnTo>
                  <a:lnTo>
                    <a:pt x="47625" y="2157730"/>
                  </a:lnTo>
                  <a:lnTo>
                    <a:pt x="69850" y="2157730"/>
                  </a:lnTo>
                  <a:lnTo>
                    <a:pt x="76200" y="2145030"/>
                  </a:lnTo>
                  <a:close/>
                </a:path>
              </a:pathLst>
            </a:custGeom>
            <a:solidFill>
              <a:srgbClr val="335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420109" y="3545204"/>
              <a:ext cx="263525" cy="2277745"/>
            </a:xfrm>
            <a:custGeom>
              <a:avLst/>
              <a:gdLst/>
              <a:ahLst/>
              <a:cxnLst/>
              <a:rect l="l" t="t" r="r" b="b"/>
              <a:pathLst>
                <a:path w="263525" h="2277745">
                  <a:moveTo>
                    <a:pt x="263525" y="2277745"/>
                  </a:moveTo>
                  <a:lnTo>
                    <a:pt x="212725" y="2275840"/>
                  </a:lnTo>
                  <a:lnTo>
                    <a:pt x="170814" y="2271395"/>
                  </a:lnTo>
                  <a:lnTo>
                    <a:pt x="142239" y="2264410"/>
                  </a:lnTo>
                  <a:lnTo>
                    <a:pt x="132079" y="2255520"/>
                  </a:lnTo>
                  <a:lnTo>
                    <a:pt x="132079" y="1170305"/>
                  </a:lnTo>
                  <a:lnTo>
                    <a:pt x="121285" y="1162050"/>
                  </a:lnTo>
                  <a:lnTo>
                    <a:pt x="93344" y="1155065"/>
                  </a:lnTo>
                  <a:lnTo>
                    <a:pt x="51435" y="1149985"/>
                  </a:lnTo>
                  <a:lnTo>
                    <a:pt x="0" y="1148715"/>
                  </a:lnTo>
                  <a:lnTo>
                    <a:pt x="51435" y="1146810"/>
                  </a:lnTo>
                  <a:lnTo>
                    <a:pt x="93344" y="1141730"/>
                  </a:lnTo>
                  <a:lnTo>
                    <a:pt x="121285" y="1134745"/>
                  </a:lnTo>
                  <a:lnTo>
                    <a:pt x="132079" y="1126490"/>
                  </a:lnTo>
                  <a:lnTo>
                    <a:pt x="132079" y="22225"/>
                  </a:lnTo>
                  <a:lnTo>
                    <a:pt x="142239" y="13335"/>
                  </a:lnTo>
                  <a:lnTo>
                    <a:pt x="170814" y="6350"/>
                  </a:lnTo>
                  <a:lnTo>
                    <a:pt x="212725" y="1905"/>
                  </a:lnTo>
                  <a:lnTo>
                    <a:pt x="263525" y="0"/>
                  </a:lnTo>
                </a:path>
              </a:pathLst>
            </a:custGeom>
            <a:ln w="16002">
              <a:solidFill>
                <a:srgbClr val="2C6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5355971" y="958850"/>
          <a:ext cx="6083300" cy="16300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0565"/>
                <a:gridCol w="5372735"/>
              </a:tblGrid>
              <a:tr h="707390">
                <a:tc gridSpan="2"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устанавливает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нормы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профессиональной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этики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651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педагогических</a:t>
                      </a:r>
                      <a:r>
                        <a:rPr sz="2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работников</a:t>
                      </a:r>
                      <a:r>
                        <a:rPr sz="20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ДОУ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19050">
                      <a:solidFill>
                        <a:srgbClr val="D27D77"/>
                      </a:solidFill>
                      <a:prstDash val="solid"/>
                    </a:lnL>
                    <a:lnR w="19050">
                      <a:solidFill>
                        <a:srgbClr val="D27D77"/>
                      </a:solidFill>
                      <a:prstDash val="solid"/>
                    </a:lnR>
                    <a:lnT w="19050">
                      <a:solidFill>
                        <a:srgbClr val="D27D77"/>
                      </a:solidFill>
                      <a:prstDash val="solid"/>
                    </a:lnT>
                    <a:lnB w="28575">
                      <a:solidFill>
                        <a:srgbClr val="D27D77"/>
                      </a:solidFill>
                      <a:prstDash val="solid"/>
                    </a:lnB>
                    <a:solidFill>
                      <a:srgbClr val="EFD2D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922655">
                <a:tc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28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!!!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184785" marB="0">
                    <a:lnL w="19050">
                      <a:solidFill>
                        <a:srgbClr val="D27D77"/>
                      </a:solidFill>
                      <a:prstDash val="solid"/>
                    </a:lnL>
                    <a:lnR w="19050">
                      <a:solidFill>
                        <a:srgbClr val="D27D77"/>
                      </a:solidFill>
                      <a:prstDash val="solid"/>
                    </a:lnR>
                    <a:lnT w="28575" cap="flat" cmpd="sng" algn="ctr">
                      <a:solidFill>
                        <a:srgbClr val="D27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D27D7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8285" marR="226695" algn="ctr">
                        <a:lnSpc>
                          <a:spcPct val="99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обязательны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8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всех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педагогических</a:t>
                      </a:r>
                      <a:r>
                        <a:rPr sz="1800" spc="3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работников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независимо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должности,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наличия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наград,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стажа работы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19050">
                      <a:solidFill>
                        <a:srgbClr val="D27D77"/>
                      </a:solidFill>
                      <a:prstDash val="solid"/>
                    </a:lnL>
                    <a:lnR w="19050">
                      <a:solidFill>
                        <a:srgbClr val="D27D77"/>
                      </a:solidFill>
                      <a:prstDash val="solid"/>
                    </a:lnR>
                    <a:lnT w="19050">
                      <a:solidFill>
                        <a:srgbClr val="D27D77"/>
                      </a:solidFill>
                      <a:prstDash val="solid"/>
                    </a:lnT>
                    <a:lnB w="19050">
                      <a:solidFill>
                        <a:srgbClr val="D27D7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875030" y="1247139"/>
            <a:ext cx="3793490" cy="1016000"/>
          </a:xfrm>
          <a:prstGeom prst="rect">
            <a:avLst/>
          </a:prstGeom>
          <a:solidFill>
            <a:srgbClr val="C5D4E7"/>
          </a:solidFill>
          <a:ln w="16001">
            <a:solidFill>
              <a:srgbClr val="335276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700405">
              <a:lnSpc>
                <a:spcPts val="2395"/>
              </a:lnSpc>
              <a:spcBef>
                <a:spcPts val="290"/>
              </a:spcBef>
            </a:pPr>
            <a:r>
              <a:rPr sz="2000" b="1" dirty="0">
                <a:latin typeface="Times New Roman"/>
                <a:cs typeface="Times New Roman"/>
              </a:rPr>
              <a:t>Положение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о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нормах</a:t>
            </a:r>
            <a:endParaRPr sz="2000">
              <a:latin typeface="Times New Roman"/>
              <a:cs typeface="Times New Roman"/>
            </a:endParaRPr>
          </a:p>
          <a:p>
            <a:pPr marL="301625" marR="288290" indent="141605">
              <a:lnSpc>
                <a:spcPts val="2430"/>
              </a:lnSpc>
              <a:spcBef>
                <a:spcPts val="50"/>
              </a:spcBef>
            </a:pPr>
            <a:r>
              <a:rPr sz="2000" b="1" dirty="0">
                <a:latin typeface="Times New Roman"/>
                <a:cs typeface="Times New Roman"/>
              </a:rPr>
              <a:t>профессиональной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этики </a:t>
            </a:r>
            <a:r>
              <a:rPr sz="2000" b="1" spc="-10" dirty="0">
                <a:latin typeface="Times New Roman"/>
                <a:cs typeface="Times New Roman"/>
              </a:rPr>
              <a:t>педагогических</a:t>
            </a:r>
            <a:r>
              <a:rPr sz="2000" b="1" spc="-10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работников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484631" y="54864"/>
            <a:ext cx="10008235" cy="299085"/>
          </a:xfrm>
          <a:prstGeom prst="rect">
            <a:avLst/>
          </a:prstGeom>
          <a:solidFill>
            <a:srgbClr val="792C24"/>
          </a:solidFill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2320"/>
              </a:lnSpc>
            </a:pPr>
            <a:r>
              <a:rPr sz="2000" dirty="0"/>
              <a:t>ЛОКАЛЬНЫЕ</a:t>
            </a:r>
            <a:r>
              <a:rPr sz="2000" spc="-100" dirty="0"/>
              <a:t> </a:t>
            </a:r>
            <a:r>
              <a:rPr sz="2000" dirty="0"/>
              <a:t>АКТЫ</a:t>
            </a:r>
            <a:r>
              <a:rPr sz="2000" spc="-7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60" dirty="0"/>
              <a:t> </a:t>
            </a:r>
            <a:r>
              <a:rPr dirty="0"/>
              <a:t>о</a:t>
            </a:r>
            <a:r>
              <a:rPr spc="-65" dirty="0"/>
              <a:t> </a:t>
            </a:r>
            <a:r>
              <a:rPr dirty="0"/>
              <a:t>нормах</a:t>
            </a:r>
            <a:r>
              <a:rPr spc="-65" dirty="0"/>
              <a:t> </a:t>
            </a:r>
            <a:r>
              <a:rPr spc="-10" dirty="0"/>
              <a:t>профессиональной</a:t>
            </a:r>
            <a:r>
              <a:rPr spc="-5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4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88534" y="3296792"/>
            <a:ext cx="5923280" cy="53784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2391410" marR="5080" indent="-2379345">
              <a:lnSpc>
                <a:spcPts val="1870"/>
              </a:lnSpc>
              <a:spcBef>
                <a:spcPts val="405"/>
              </a:spcBef>
            </a:pPr>
            <a:r>
              <a:rPr sz="1800" spc="-10" dirty="0">
                <a:latin typeface="Times New Roman"/>
                <a:cs typeface="Times New Roman"/>
              </a:rPr>
              <a:t>Организация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единого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педагогического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подхода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обучении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и </a:t>
            </a:r>
            <a:r>
              <a:rPr sz="1800" spc="-10" dirty="0">
                <a:latin typeface="Times New Roman"/>
                <a:cs typeface="Times New Roman"/>
              </a:rPr>
              <a:t>воспитании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44210" y="4046601"/>
            <a:ext cx="5300345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818639" marR="5080" indent="-1806575">
              <a:lnSpc>
                <a:spcPts val="1860"/>
              </a:lnSpc>
              <a:spcBef>
                <a:spcPts val="409"/>
              </a:spcBef>
            </a:pPr>
            <a:r>
              <a:rPr sz="1800" spc="-10" dirty="0">
                <a:latin typeface="Times New Roman"/>
                <a:cs typeface="Times New Roman"/>
              </a:rPr>
              <a:t>Осуществление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единых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требований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педагогическим </a:t>
            </a:r>
            <a:r>
              <a:rPr sz="1800" dirty="0">
                <a:latin typeface="Times New Roman"/>
                <a:cs typeface="Times New Roman"/>
              </a:rPr>
              <a:t>работникам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ДОУ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844922" y="4796790"/>
            <a:ext cx="6096000" cy="112458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18770" marR="5080" indent="-306705">
              <a:lnSpc>
                <a:spcPts val="1860"/>
              </a:lnSpc>
              <a:spcBef>
                <a:spcPts val="409"/>
              </a:spcBef>
            </a:pPr>
            <a:r>
              <a:rPr sz="1800" dirty="0">
                <a:latin typeface="Times New Roman"/>
                <a:cs typeface="Times New Roman"/>
              </a:rPr>
              <a:t>Создание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комфортных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условий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воспитанников,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родителей </a:t>
            </a:r>
            <a:r>
              <a:rPr sz="1800" dirty="0">
                <a:latin typeface="Times New Roman"/>
                <a:cs typeface="Times New Roman"/>
              </a:rPr>
              <a:t>(законных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представителей),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педагогических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работников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1800">
              <a:latin typeface="Times New Roman"/>
              <a:cs typeface="Times New Roman"/>
            </a:endParaRPr>
          </a:p>
          <a:p>
            <a:pPr marL="23495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Обеспечение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микроклимата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доверия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сотрудничества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883410" y="4483734"/>
            <a:ext cx="1367155" cy="400050"/>
          </a:xfrm>
          <a:prstGeom prst="rect">
            <a:avLst/>
          </a:prstGeom>
          <a:solidFill>
            <a:srgbClr val="A9DDC5"/>
          </a:solidFill>
          <a:ln w="16002">
            <a:solidFill>
              <a:srgbClr val="2C6F52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408305">
              <a:lnSpc>
                <a:spcPct val="100000"/>
              </a:lnSpc>
              <a:spcBef>
                <a:spcPts val="335"/>
              </a:spcBef>
            </a:pPr>
            <a:r>
              <a:rPr sz="2000" b="1" spc="-20" dirty="0">
                <a:latin typeface="Times New Roman"/>
                <a:cs typeface="Times New Roman"/>
              </a:rPr>
              <a:t>цели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3140" y="881380"/>
            <a:ext cx="7875270" cy="768985"/>
          </a:xfrm>
          <a:prstGeom prst="rect">
            <a:avLst/>
          </a:prstGeom>
          <a:solidFill>
            <a:srgbClr val="EFD2D2"/>
          </a:solidFill>
          <a:ln w="16001">
            <a:solidFill>
              <a:srgbClr val="D27D77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marL="91440" marR="681990">
              <a:lnSpc>
                <a:spcPct val="100600"/>
              </a:lnSpc>
              <a:spcBef>
                <a:spcPts val="76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профессиональной деятельностью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2055" y="2133601"/>
            <a:ext cx="1979930" cy="1690206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30835" marR="320675" algn="ctr">
              <a:lnSpc>
                <a:spcPts val="2150"/>
              </a:lnSpc>
              <a:spcBef>
                <a:spcPts val="180"/>
              </a:spcBef>
            </a:pPr>
            <a:r>
              <a:rPr sz="1800" b="1" spc="-20" dirty="0">
                <a:latin typeface="Times New Roman"/>
                <a:cs typeface="Times New Roman"/>
              </a:rPr>
              <a:t>Положение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о </a:t>
            </a:r>
            <a:r>
              <a:rPr sz="1800" b="1" spc="-10" dirty="0">
                <a:latin typeface="Times New Roman"/>
                <a:cs typeface="Times New Roman"/>
              </a:rPr>
              <a:t>нормах</a:t>
            </a:r>
            <a:endParaRPr sz="1800">
              <a:latin typeface="Times New Roman"/>
              <a:cs typeface="Times New Roman"/>
            </a:endParaRPr>
          </a:p>
          <a:p>
            <a:pPr marL="12700" marR="5080" algn="ctr">
              <a:lnSpc>
                <a:spcPts val="2140"/>
              </a:lnSpc>
              <a:spcBef>
                <a:spcPts val="25"/>
              </a:spcBef>
            </a:pPr>
            <a:r>
              <a:rPr sz="1800" b="1" spc="-10" dirty="0">
                <a:latin typeface="Times New Roman"/>
                <a:cs typeface="Times New Roman"/>
              </a:rPr>
              <a:t>профессиональной этики</a:t>
            </a:r>
            <a:endParaRPr sz="1800">
              <a:latin typeface="Times New Roman"/>
              <a:cs typeface="Times New Roman"/>
            </a:endParaRPr>
          </a:p>
          <a:p>
            <a:pPr marL="179705" marR="172720" algn="ctr">
              <a:lnSpc>
                <a:spcPts val="2180"/>
              </a:lnSpc>
            </a:pPr>
            <a:r>
              <a:rPr sz="1800" b="1" spc="-10" dirty="0">
                <a:latin typeface="Times New Roman"/>
                <a:cs typeface="Times New Roman"/>
              </a:rPr>
              <a:t>педагогических работников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3869" y="19684"/>
            <a:ext cx="11220450" cy="6421120"/>
            <a:chOff x="483869" y="19684"/>
            <a:chExt cx="11220450" cy="6421120"/>
          </a:xfrm>
        </p:grpSpPr>
        <p:sp>
          <p:nvSpPr>
            <p:cNvPr id="3" name="object 3"/>
            <p:cNvSpPr/>
            <p:nvPr/>
          </p:nvSpPr>
          <p:spPr>
            <a:xfrm>
              <a:off x="483869" y="19684"/>
              <a:ext cx="10007600" cy="400050"/>
            </a:xfrm>
            <a:custGeom>
              <a:avLst/>
              <a:gdLst/>
              <a:ahLst/>
              <a:cxnLst/>
              <a:rect l="l" t="t" r="r" b="b"/>
              <a:pathLst>
                <a:path w="10007600" h="400050">
                  <a:moveTo>
                    <a:pt x="10007600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10007600" y="400050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3869" y="419734"/>
              <a:ext cx="11220450" cy="6021070"/>
            </a:xfrm>
            <a:custGeom>
              <a:avLst/>
              <a:gdLst/>
              <a:ahLst/>
              <a:cxnLst/>
              <a:rect l="l" t="t" r="r" b="b"/>
              <a:pathLst>
                <a:path w="11220450" h="6021070">
                  <a:moveTo>
                    <a:pt x="11220450" y="0"/>
                  </a:moveTo>
                  <a:lnTo>
                    <a:pt x="0" y="0"/>
                  </a:lnTo>
                  <a:lnTo>
                    <a:pt x="0" y="6021070"/>
                  </a:lnTo>
                  <a:lnTo>
                    <a:pt x="11220450" y="6021070"/>
                  </a:lnTo>
                  <a:lnTo>
                    <a:pt x="11220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50669" y="1624965"/>
              <a:ext cx="471170" cy="465455"/>
            </a:xfrm>
            <a:custGeom>
              <a:avLst/>
              <a:gdLst/>
              <a:ahLst/>
              <a:cxnLst/>
              <a:rect l="l" t="t" r="r" b="b"/>
              <a:pathLst>
                <a:path w="471169" h="465455">
                  <a:moveTo>
                    <a:pt x="235585" y="0"/>
                  </a:moveTo>
                  <a:lnTo>
                    <a:pt x="187960" y="4445"/>
                  </a:lnTo>
                  <a:lnTo>
                    <a:pt x="143510" y="18414"/>
                  </a:lnTo>
                  <a:lnTo>
                    <a:pt x="103505" y="40005"/>
                  </a:lnTo>
                  <a:lnTo>
                    <a:pt x="68580" y="67945"/>
                  </a:lnTo>
                  <a:lnTo>
                    <a:pt x="40005" y="102870"/>
                  </a:lnTo>
                  <a:lnTo>
                    <a:pt x="18415" y="142239"/>
                  </a:lnTo>
                  <a:lnTo>
                    <a:pt x="4445" y="186055"/>
                  </a:lnTo>
                  <a:lnTo>
                    <a:pt x="0" y="233045"/>
                  </a:lnTo>
                  <a:lnTo>
                    <a:pt x="4445" y="279400"/>
                  </a:lnTo>
                  <a:lnTo>
                    <a:pt x="18415" y="323214"/>
                  </a:lnTo>
                  <a:lnTo>
                    <a:pt x="40005" y="363220"/>
                  </a:lnTo>
                  <a:lnTo>
                    <a:pt x="68580" y="397510"/>
                  </a:lnTo>
                  <a:lnTo>
                    <a:pt x="103505" y="426085"/>
                  </a:lnTo>
                  <a:lnTo>
                    <a:pt x="143510" y="447039"/>
                  </a:lnTo>
                  <a:lnTo>
                    <a:pt x="187960" y="461010"/>
                  </a:lnTo>
                  <a:lnTo>
                    <a:pt x="235585" y="465455"/>
                  </a:lnTo>
                  <a:lnTo>
                    <a:pt x="283210" y="461010"/>
                  </a:lnTo>
                  <a:lnTo>
                    <a:pt x="327660" y="447039"/>
                  </a:lnTo>
                  <a:lnTo>
                    <a:pt x="367665" y="426085"/>
                  </a:lnTo>
                  <a:lnTo>
                    <a:pt x="402590" y="397510"/>
                  </a:lnTo>
                  <a:lnTo>
                    <a:pt x="431165" y="363220"/>
                  </a:lnTo>
                  <a:lnTo>
                    <a:pt x="452755" y="323214"/>
                  </a:lnTo>
                  <a:lnTo>
                    <a:pt x="466725" y="279400"/>
                  </a:lnTo>
                  <a:lnTo>
                    <a:pt x="471169" y="233045"/>
                  </a:lnTo>
                  <a:lnTo>
                    <a:pt x="466725" y="186055"/>
                  </a:lnTo>
                  <a:lnTo>
                    <a:pt x="452755" y="142239"/>
                  </a:lnTo>
                  <a:lnTo>
                    <a:pt x="431165" y="102870"/>
                  </a:lnTo>
                  <a:lnTo>
                    <a:pt x="402590" y="67945"/>
                  </a:lnTo>
                  <a:lnTo>
                    <a:pt x="367665" y="40005"/>
                  </a:lnTo>
                  <a:lnTo>
                    <a:pt x="327660" y="18414"/>
                  </a:lnTo>
                  <a:lnTo>
                    <a:pt x="283210" y="4445"/>
                  </a:lnTo>
                  <a:lnTo>
                    <a:pt x="235585" y="0"/>
                  </a:lnTo>
                  <a:close/>
                </a:path>
              </a:pathLst>
            </a:custGeom>
            <a:solidFill>
              <a:srgbClr val="EFD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50669" y="1624965"/>
              <a:ext cx="471170" cy="465455"/>
            </a:xfrm>
            <a:custGeom>
              <a:avLst/>
              <a:gdLst/>
              <a:ahLst/>
              <a:cxnLst/>
              <a:rect l="l" t="t" r="r" b="b"/>
              <a:pathLst>
                <a:path w="471169" h="465455">
                  <a:moveTo>
                    <a:pt x="0" y="233045"/>
                  </a:moveTo>
                  <a:lnTo>
                    <a:pt x="4445" y="186055"/>
                  </a:lnTo>
                  <a:lnTo>
                    <a:pt x="18415" y="142239"/>
                  </a:lnTo>
                  <a:lnTo>
                    <a:pt x="40005" y="102870"/>
                  </a:lnTo>
                  <a:lnTo>
                    <a:pt x="68580" y="67945"/>
                  </a:lnTo>
                  <a:lnTo>
                    <a:pt x="103505" y="40005"/>
                  </a:lnTo>
                  <a:lnTo>
                    <a:pt x="143510" y="18414"/>
                  </a:lnTo>
                  <a:lnTo>
                    <a:pt x="187960" y="4445"/>
                  </a:lnTo>
                  <a:lnTo>
                    <a:pt x="235585" y="0"/>
                  </a:lnTo>
                  <a:lnTo>
                    <a:pt x="283210" y="4445"/>
                  </a:lnTo>
                  <a:lnTo>
                    <a:pt x="327660" y="18414"/>
                  </a:lnTo>
                  <a:lnTo>
                    <a:pt x="367665" y="40005"/>
                  </a:lnTo>
                  <a:lnTo>
                    <a:pt x="402590" y="67945"/>
                  </a:lnTo>
                  <a:lnTo>
                    <a:pt x="431165" y="102870"/>
                  </a:lnTo>
                  <a:lnTo>
                    <a:pt x="452755" y="142239"/>
                  </a:lnTo>
                  <a:lnTo>
                    <a:pt x="466725" y="186055"/>
                  </a:lnTo>
                  <a:lnTo>
                    <a:pt x="471169" y="233045"/>
                  </a:lnTo>
                  <a:lnTo>
                    <a:pt x="466725" y="279400"/>
                  </a:lnTo>
                  <a:lnTo>
                    <a:pt x="452755" y="323214"/>
                  </a:lnTo>
                  <a:lnTo>
                    <a:pt x="431165" y="363220"/>
                  </a:lnTo>
                  <a:lnTo>
                    <a:pt x="402590" y="397510"/>
                  </a:lnTo>
                  <a:lnTo>
                    <a:pt x="367665" y="426085"/>
                  </a:lnTo>
                  <a:lnTo>
                    <a:pt x="327660" y="447039"/>
                  </a:lnTo>
                  <a:lnTo>
                    <a:pt x="283210" y="461010"/>
                  </a:lnTo>
                  <a:lnTo>
                    <a:pt x="235585" y="465455"/>
                  </a:lnTo>
                  <a:lnTo>
                    <a:pt x="187960" y="461010"/>
                  </a:lnTo>
                  <a:lnTo>
                    <a:pt x="143510" y="447039"/>
                  </a:lnTo>
                  <a:lnTo>
                    <a:pt x="103505" y="426085"/>
                  </a:lnTo>
                  <a:lnTo>
                    <a:pt x="68580" y="397510"/>
                  </a:lnTo>
                  <a:lnTo>
                    <a:pt x="40005" y="363220"/>
                  </a:lnTo>
                  <a:lnTo>
                    <a:pt x="18415" y="323214"/>
                  </a:lnTo>
                  <a:lnTo>
                    <a:pt x="4445" y="279400"/>
                  </a:lnTo>
                  <a:lnTo>
                    <a:pt x="0" y="233045"/>
                  </a:lnTo>
                  <a:close/>
                </a:path>
              </a:pathLst>
            </a:custGeom>
            <a:ln w="16002">
              <a:solidFill>
                <a:srgbClr val="D27D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69084" y="2326639"/>
              <a:ext cx="471805" cy="464820"/>
            </a:xfrm>
            <a:custGeom>
              <a:avLst/>
              <a:gdLst/>
              <a:ahLst/>
              <a:cxnLst/>
              <a:rect l="l" t="t" r="r" b="b"/>
              <a:pathLst>
                <a:path w="471805" h="464819">
                  <a:moveTo>
                    <a:pt x="236220" y="0"/>
                  </a:moveTo>
                  <a:lnTo>
                    <a:pt x="188595" y="5080"/>
                  </a:lnTo>
                  <a:lnTo>
                    <a:pt x="144145" y="18414"/>
                  </a:lnTo>
                  <a:lnTo>
                    <a:pt x="104140" y="40005"/>
                  </a:lnTo>
                  <a:lnTo>
                    <a:pt x="69215" y="67945"/>
                  </a:lnTo>
                  <a:lnTo>
                    <a:pt x="40640" y="102870"/>
                  </a:lnTo>
                  <a:lnTo>
                    <a:pt x="19050" y="142239"/>
                  </a:lnTo>
                  <a:lnTo>
                    <a:pt x="5080" y="185420"/>
                  </a:lnTo>
                  <a:lnTo>
                    <a:pt x="0" y="232410"/>
                  </a:lnTo>
                  <a:lnTo>
                    <a:pt x="5080" y="279400"/>
                  </a:lnTo>
                  <a:lnTo>
                    <a:pt x="19050" y="323214"/>
                  </a:lnTo>
                  <a:lnTo>
                    <a:pt x="40640" y="362585"/>
                  </a:lnTo>
                  <a:lnTo>
                    <a:pt x="69215" y="396875"/>
                  </a:lnTo>
                  <a:lnTo>
                    <a:pt x="104140" y="425450"/>
                  </a:lnTo>
                  <a:lnTo>
                    <a:pt x="144145" y="446405"/>
                  </a:lnTo>
                  <a:lnTo>
                    <a:pt x="188595" y="460375"/>
                  </a:lnTo>
                  <a:lnTo>
                    <a:pt x="236220" y="464820"/>
                  </a:lnTo>
                  <a:lnTo>
                    <a:pt x="283845" y="460375"/>
                  </a:lnTo>
                  <a:lnTo>
                    <a:pt x="327659" y="446405"/>
                  </a:lnTo>
                  <a:lnTo>
                    <a:pt x="367665" y="425450"/>
                  </a:lnTo>
                  <a:lnTo>
                    <a:pt x="402590" y="396875"/>
                  </a:lnTo>
                  <a:lnTo>
                    <a:pt x="431800" y="362585"/>
                  </a:lnTo>
                  <a:lnTo>
                    <a:pt x="453390" y="323214"/>
                  </a:lnTo>
                  <a:lnTo>
                    <a:pt x="467359" y="279400"/>
                  </a:lnTo>
                  <a:lnTo>
                    <a:pt x="471804" y="232410"/>
                  </a:lnTo>
                  <a:lnTo>
                    <a:pt x="467359" y="185420"/>
                  </a:lnTo>
                  <a:lnTo>
                    <a:pt x="453390" y="142239"/>
                  </a:lnTo>
                  <a:lnTo>
                    <a:pt x="431800" y="102870"/>
                  </a:lnTo>
                  <a:lnTo>
                    <a:pt x="402590" y="67945"/>
                  </a:lnTo>
                  <a:lnTo>
                    <a:pt x="367665" y="40005"/>
                  </a:lnTo>
                  <a:lnTo>
                    <a:pt x="327659" y="18414"/>
                  </a:lnTo>
                  <a:lnTo>
                    <a:pt x="283845" y="5080"/>
                  </a:lnTo>
                  <a:lnTo>
                    <a:pt x="236220" y="0"/>
                  </a:lnTo>
                  <a:close/>
                </a:path>
              </a:pathLst>
            </a:custGeom>
            <a:solidFill>
              <a:srgbClr val="EFD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69084" y="2326639"/>
              <a:ext cx="471805" cy="464820"/>
            </a:xfrm>
            <a:custGeom>
              <a:avLst/>
              <a:gdLst/>
              <a:ahLst/>
              <a:cxnLst/>
              <a:rect l="l" t="t" r="r" b="b"/>
              <a:pathLst>
                <a:path w="471805" h="464819">
                  <a:moveTo>
                    <a:pt x="0" y="232410"/>
                  </a:moveTo>
                  <a:lnTo>
                    <a:pt x="5080" y="185420"/>
                  </a:lnTo>
                  <a:lnTo>
                    <a:pt x="19050" y="142239"/>
                  </a:lnTo>
                  <a:lnTo>
                    <a:pt x="40640" y="102870"/>
                  </a:lnTo>
                  <a:lnTo>
                    <a:pt x="69215" y="67945"/>
                  </a:lnTo>
                  <a:lnTo>
                    <a:pt x="104140" y="40005"/>
                  </a:lnTo>
                  <a:lnTo>
                    <a:pt x="144145" y="18414"/>
                  </a:lnTo>
                  <a:lnTo>
                    <a:pt x="188595" y="5080"/>
                  </a:lnTo>
                  <a:lnTo>
                    <a:pt x="236220" y="0"/>
                  </a:lnTo>
                  <a:lnTo>
                    <a:pt x="283845" y="5080"/>
                  </a:lnTo>
                  <a:lnTo>
                    <a:pt x="327659" y="18414"/>
                  </a:lnTo>
                  <a:lnTo>
                    <a:pt x="367665" y="40005"/>
                  </a:lnTo>
                  <a:lnTo>
                    <a:pt x="402590" y="67945"/>
                  </a:lnTo>
                  <a:lnTo>
                    <a:pt x="431800" y="102870"/>
                  </a:lnTo>
                  <a:lnTo>
                    <a:pt x="453390" y="142239"/>
                  </a:lnTo>
                  <a:lnTo>
                    <a:pt x="467359" y="185420"/>
                  </a:lnTo>
                  <a:lnTo>
                    <a:pt x="471804" y="232410"/>
                  </a:lnTo>
                  <a:lnTo>
                    <a:pt x="467359" y="279400"/>
                  </a:lnTo>
                  <a:lnTo>
                    <a:pt x="453390" y="323214"/>
                  </a:lnTo>
                  <a:lnTo>
                    <a:pt x="431800" y="362585"/>
                  </a:lnTo>
                  <a:lnTo>
                    <a:pt x="402590" y="396875"/>
                  </a:lnTo>
                  <a:lnTo>
                    <a:pt x="367665" y="425450"/>
                  </a:lnTo>
                  <a:lnTo>
                    <a:pt x="327659" y="446405"/>
                  </a:lnTo>
                  <a:lnTo>
                    <a:pt x="283845" y="460375"/>
                  </a:lnTo>
                  <a:lnTo>
                    <a:pt x="236220" y="464820"/>
                  </a:lnTo>
                  <a:lnTo>
                    <a:pt x="188595" y="460375"/>
                  </a:lnTo>
                  <a:lnTo>
                    <a:pt x="144145" y="446405"/>
                  </a:lnTo>
                  <a:lnTo>
                    <a:pt x="104140" y="425450"/>
                  </a:lnTo>
                  <a:lnTo>
                    <a:pt x="69215" y="396875"/>
                  </a:lnTo>
                  <a:lnTo>
                    <a:pt x="40640" y="362585"/>
                  </a:lnTo>
                  <a:lnTo>
                    <a:pt x="19050" y="323214"/>
                  </a:lnTo>
                  <a:lnTo>
                    <a:pt x="5080" y="279400"/>
                  </a:lnTo>
                  <a:lnTo>
                    <a:pt x="0" y="232410"/>
                  </a:lnTo>
                  <a:close/>
                </a:path>
              </a:pathLst>
            </a:custGeom>
            <a:ln w="16002">
              <a:solidFill>
                <a:srgbClr val="D27D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3380" y="2990849"/>
              <a:ext cx="3402329" cy="340232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490980" y="788034"/>
            <a:ext cx="9244330" cy="493395"/>
          </a:xfrm>
          <a:prstGeom prst="rect">
            <a:avLst/>
          </a:prstGeom>
          <a:solidFill>
            <a:srgbClr val="EFD2D2"/>
          </a:solidFill>
          <a:ln w="16001">
            <a:solidFill>
              <a:srgbClr val="D27D77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258445">
              <a:lnSpc>
                <a:spcPct val="100000"/>
              </a:lnSpc>
              <a:spcBef>
                <a:spcPts val="80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работников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перед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профессиональной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деятельностью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21866" y="1657858"/>
            <a:ext cx="8259445" cy="4297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5465" indent="-532765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  <a:tabLst>
                <a:tab pos="54546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Сохранение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чести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достоинства,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присущих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педагогу,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всех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обстоятельствах.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25"/>
              </a:spcBef>
              <a:buFont typeface="Times New Roman"/>
              <a:buAutoNum type="arabicPeriod"/>
            </a:pPr>
            <a:endParaRPr sz="1800">
              <a:latin typeface="Times New Roman"/>
              <a:cs typeface="Times New Roman"/>
            </a:endParaRPr>
          </a:p>
          <a:p>
            <a:pPr marL="545465" indent="-528320">
              <a:lnSpc>
                <a:spcPct val="100000"/>
              </a:lnSpc>
              <a:buFont typeface="Times New Roman"/>
              <a:buAutoNum type="arabicPeriod"/>
              <a:tabLst>
                <a:tab pos="545465" algn="l"/>
              </a:tabLst>
            </a:pPr>
            <a:r>
              <a:rPr sz="1800" dirty="0">
                <a:latin typeface="Times New Roman"/>
                <a:cs typeface="Times New Roman"/>
              </a:rPr>
              <a:t>Соблюдение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этических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принципов:</a:t>
            </a:r>
            <a:endParaRPr sz="1800">
              <a:latin typeface="Times New Roman"/>
              <a:cs typeface="Times New Roman"/>
            </a:endParaRPr>
          </a:p>
          <a:p>
            <a:pPr marL="4546600" lvl="1" indent="-284480">
              <a:lnSpc>
                <a:spcPct val="100000"/>
              </a:lnSpc>
              <a:spcBef>
                <a:spcPts val="190"/>
              </a:spcBef>
              <a:buFont typeface="Arial MT"/>
              <a:buChar char="•"/>
              <a:tabLst>
                <a:tab pos="4546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законность,</a:t>
            </a:r>
            <a:endParaRPr sz="1800">
              <a:latin typeface="Times New Roman"/>
              <a:cs typeface="Times New Roman"/>
            </a:endParaRPr>
          </a:p>
          <a:p>
            <a:pPr marL="4546600" lvl="1" indent="-284480">
              <a:lnSpc>
                <a:spcPct val="100000"/>
              </a:lnSpc>
              <a:buFont typeface="Arial MT"/>
              <a:buChar char="•"/>
              <a:tabLst>
                <a:tab pos="4546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объективность,</a:t>
            </a:r>
            <a:endParaRPr sz="1800">
              <a:latin typeface="Times New Roman"/>
              <a:cs typeface="Times New Roman"/>
            </a:endParaRPr>
          </a:p>
          <a:p>
            <a:pPr marL="4546600" lvl="1" indent="-28448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546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компетентность,</a:t>
            </a:r>
            <a:endParaRPr sz="1800">
              <a:latin typeface="Times New Roman"/>
              <a:cs typeface="Times New Roman"/>
            </a:endParaRPr>
          </a:p>
          <a:p>
            <a:pPr marL="4546600" lvl="1" indent="-284480">
              <a:lnSpc>
                <a:spcPct val="100000"/>
              </a:lnSpc>
              <a:buFont typeface="Arial MT"/>
              <a:buChar char="•"/>
              <a:tabLst>
                <a:tab pos="4546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независимость;</a:t>
            </a:r>
            <a:endParaRPr sz="1800">
              <a:latin typeface="Times New Roman"/>
              <a:cs typeface="Times New Roman"/>
            </a:endParaRPr>
          </a:p>
          <a:p>
            <a:pPr marL="4546600" lvl="1" indent="-284480">
              <a:lnSpc>
                <a:spcPct val="100000"/>
              </a:lnSpc>
              <a:buFont typeface="Arial MT"/>
              <a:buChar char="•"/>
              <a:tabLst>
                <a:tab pos="4546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тщательность;</a:t>
            </a:r>
            <a:endParaRPr sz="1800">
              <a:latin typeface="Times New Roman"/>
              <a:cs typeface="Times New Roman"/>
            </a:endParaRPr>
          </a:p>
          <a:p>
            <a:pPr marL="4546600" lvl="1" indent="-284480">
              <a:lnSpc>
                <a:spcPct val="100000"/>
              </a:lnSpc>
              <a:buFont typeface="Arial MT"/>
              <a:buChar char="•"/>
              <a:tabLst>
                <a:tab pos="4546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справедливость;</a:t>
            </a:r>
            <a:endParaRPr sz="1800">
              <a:latin typeface="Times New Roman"/>
              <a:cs typeface="Times New Roman"/>
            </a:endParaRPr>
          </a:p>
          <a:p>
            <a:pPr marL="4546600" lvl="1" indent="-284480">
              <a:lnSpc>
                <a:spcPct val="100000"/>
              </a:lnSpc>
              <a:buFont typeface="Arial MT"/>
              <a:buChar char="•"/>
              <a:tabLst>
                <a:tab pos="4546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честность;</a:t>
            </a:r>
            <a:endParaRPr sz="1800">
              <a:latin typeface="Times New Roman"/>
              <a:cs typeface="Times New Roman"/>
            </a:endParaRPr>
          </a:p>
          <a:p>
            <a:pPr marL="4546600" lvl="1" indent="-284480">
              <a:lnSpc>
                <a:spcPct val="100000"/>
              </a:lnSpc>
              <a:buFont typeface="Arial MT"/>
              <a:buChar char="•"/>
              <a:tabLst>
                <a:tab pos="4546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гуманность;</a:t>
            </a:r>
            <a:endParaRPr sz="1800">
              <a:latin typeface="Times New Roman"/>
              <a:cs typeface="Times New Roman"/>
            </a:endParaRPr>
          </a:p>
          <a:p>
            <a:pPr marL="4546600" lvl="1" indent="-284480">
              <a:lnSpc>
                <a:spcPct val="100000"/>
              </a:lnSpc>
              <a:buFont typeface="Arial MT"/>
              <a:buChar char="•"/>
              <a:tabLst>
                <a:tab pos="4546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демократичность;</a:t>
            </a:r>
            <a:endParaRPr sz="1800">
              <a:latin typeface="Times New Roman"/>
              <a:cs typeface="Times New Roman"/>
            </a:endParaRPr>
          </a:p>
          <a:p>
            <a:pPr marL="4546600" lvl="1" indent="-284480">
              <a:lnSpc>
                <a:spcPct val="100000"/>
              </a:lnSpc>
              <a:buFont typeface="Arial MT"/>
              <a:buChar char="•"/>
              <a:tabLst>
                <a:tab pos="4546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профессионализм;</a:t>
            </a:r>
            <a:endParaRPr sz="1800">
              <a:latin typeface="Times New Roman"/>
              <a:cs typeface="Times New Roman"/>
            </a:endParaRPr>
          </a:p>
          <a:p>
            <a:pPr marL="4546600" lvl="1" indent="-284480">
              <a:lnSpc>
                <a:spcPts val="2155"/>
              </a:lnSpc>
              <a:spcBef>
                <a:spcPts val="10"/>
              </a:spcBef>
              <a:buFont typeface="Arial MT"/>
              <a:buChar char="•"/>
              <a:tabLst>
                <a:tab pos="4546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взаимоуважение;</a:t>
            </a:r>
            <a:endParaRPr sz="1800">
              <a:latin typeface="Times New Roman"/>
              <a:cs typeface="Times New Roman"/>
            </a:endParaRPr>
          </a:p>
          <a:p>
            <a:pPr marL="4546600" lvl="1" indent="-284480">
              <a:lnSpc>
                <a:spcPts val="2155"/>
              </a:lnSpc>
              <a:buFont typeface="Arial MT"/>
              <a:buChar char="•"/>
              <a:tabLst>
                <a:tab pos="4546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конфиденциальность.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3869" y="19684"/>
            <a:ext cx="11220450" cy="6631305"/>
            <a:chOff x="483869" y="19684"/>
            <a:chExt cx="11220450" cy="6631305"/>
          </a:xfrm>
        </p:grpSpPr>
        <p:sp>
          <p:nvSpPr>
            <p:cNvPr id="3" name="object 3"/>
            <p:cNvSpPr/>
            <p:nvPr/>
          </p:nvSpPr>
          <p:spPr>
            <a:xfrm>
              <a:off x="483869" y="19684"/>
              <a:ext cx="10007600" cy="400050"/>
            </a:xfrm>
            <a:custGeom>
              <a:avLst/>
              <a:gdLst/>
              <a:ahLst/>
              <a:cxnLst/>
              <a:rect l="l" t="t" r="r" b="b"/>
              <a:pathLst>
                <a:path w="10007600" h="400050">
                  <a:moveTo>
                    <a:pt x="10007600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10007600" y="400050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3869" y="419734"/>
              <a:ext cx="11220450" cy="6231255"/>
            </a:xfrm>
            <a:custGeom>
              <a:avLst/>
              <a:gdLst/>
              <a:ahLst/>
              <a:cxnLst/>
              <a:rect l="l" t="t" r="r" b="b"/>
              <a:pathLst>
                <a:path w="11220450" h="6231255">
                  <a:moveTo>
                    <a:pt x="11220450" y="0"/>
                  </a:moveTo>
                  <a:lnTo>
                    <a:pt x="0" y="0"/>
                  </a:lnTo>
                  <a:lnTo>
                    <a:pt x="0" y="6231255"/>
                  </a:lnTo>
                  <a:lnTo>
                    <a:pt x="11220450" y="6231255"/>
                  </a:lnTo>
                  <a:lnTo>
                    <a:pt x="11220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90014" y="1647824"/>
              <a:ext cx="471805" cy="464820"/>
            </a:xfrm>
            <a:custGeom>
              <a:avLst/>
              <a:gdLst/>
              <a:ahLst/>
              <a:cxnLst/>
              <a:rect l="l" t="t" r="r" b="b"/>
              <a:pathLst>
                <a:path w="471805" h="464819">
                  <a:moveTo>
                    <a:pt x="236220" y="0"/>
                  </a:moveTo>
                  <a:lnTo>
                    <a:pt x="188594" y="4445"/>
                  </a:lnTo>
                  <a:lnTo>
                    <a:pt x="144144" y="18414"/>
                  </a:lnTo>
                  <a:lnTo>
                    <a:pt x="104140" y="39370"/>
                  </a:lnTo>
                  <a:lnTo>
                    <a:pt x="69215" y="67945"/>
                  </a:lnTo>
                  <a:lnTo>
                    <a:pt x="40640" y="102235"/>
                  </a:lnTo>
                  <a:lnTo>
                    <a:pt x="19050" y="142239"/>
                  </a:lnTo>
                  <a:lnTo>
                    <a:pt x="5079" y="185420"/>
                  </a:lnTo>
                  <a:lnTo>
                    <a:pt x="0" y="232410"/>
                  </a:lnTo>
                  <a:lnTo>
                    <a:pt x="5079" y="279400"/>
                  </a:lnTo>
                  <a:lnTo>
                    <a:pt x="19050" y="322579"/>
                  </a:lnTo>
                  <a:lnTo>
                    <a:pt x="40640" y="362585"/>
                  </a:lnTo>
                  <a:lnTo>
                    <a:pt x="69215" y="396875"/>
                  </a:lnTo>
                  <a:lnTo>
                    <a:pt x="104140" y="425450"/>
                  </a:lnTo>
                  <a:lnTo>
                    <a:pt x="144144" y="446404"/>
                  </a:lnTo>
                  <a:lnTo>
                    <a:pt x="188594" y="460375"/>
                  </a:lnTo>
                  <a:lnTo>
                    <a:pt x="236220" y="464820"/>
                  </a:lnTo>
                  <a:lnTo>
                    <a:pt x="283845" y="460375"/>
                  </a:lnTo>
                  <a:lnTo>
                    <a:pt x="327659" y="446404"/>
                  </a:lnTo>
                  <a:lnTo>
                    <a:pt x="367665" y="425450"/>
                  </a:lnTo>
                  <a:lnTo>
                    <a:pt x="402590" y="396875"/>
                  </a:lnTo>
                  <a:lnTo>
                    <a:pt x="431799" y="362585"/>
                  </a:lnTo>
                  <a:lnTo>
                    <a:pt x="453390" y="322579"/>
                  </a:lnTo>
                  <a:lnTo>
                    <a:pt x="467359" y="279400"/>
                  </a:lnTo>
                  <a:lnTo>
                    <a:pt x="471804" y="232410"/>
                  </a:lnTo>
                  <a:lnTo>
                    <a:pt x="467359" y="185420"/>
                  </a:lnTo>
                  <a:lnTo>
                    <a:pt x="453390" y="142239"/>
                  </a:lnTo>
                  <a:lnTo>
                    <a:pt x="431799" y="102235"/>
                  </a:lnTo>
                  <a:lnTo>
                    <a:pt x="402590" y="67945"/>
                  </a:lnTo>
                  <a:lnTo>
                    <a:pt x="367665" y="39370"/>
                  </a:lnTo>
                  <a:lnTo>
                    <a:pt x="327659" y="18414"/>
                  </a:lnTo>
                  <a:lnTo>
                    <a:pt x="283845" y="4445"/>
                  </a:lnTo>
                  <a:lnTo>
                    <a:pt x="236220" y="0"/>
                  </a:lnTo>
                  <a:close/>
                </a:path>
              </a:pathLst>
            </a:custGeom>
            <a:solidFill>
              <a:srgbClr val="EFD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90014" y="1647824"/>
              <a:ext cx="471805" cy="464820"/>
            </a:xfrm>
            <a:custGeom>
              <a:avLst/>
              <a:gdLst/>
              <a:ahLst/>
              <a:cxnLst/>
              <a:rect l="l" t="t" r="r" b="b"/>
              <a:pathLst>
                <a:path w="471805" h="464819">
                  <a:moveTo>
                    <a:pt x="0" y="232410"/>
                  </a:moveTo>
                  <a:lnTo>
                    <a:pt x="5079" y="185420"/>
                  </a:lnTo>
                  <a:lnTo>
                    <a:pt x="19050" y="142239"/>
                  </a:lnTo>
                  <a:lnTo>
                    <a:pt x="40640" y="102235"/>
                  </a:lnTo>
                  <a:lnTo>
                    <a:pt x="69215" y="67945"/>
                  </a:lnTo>
                  <a:lnTo>
                    <a:pt x="104140" y="39370"/>
                  </a:lnTo>
                  <a:lnTo>
                    <a:pt x="144144" y="18414"/>
                  </a:lnTo>
                  <a:lnTo>
                    <a:pt x="188594" y="4445"/>
                  </a:lnTo>
                  <a:lnTo>
                    <a:pt x="236220" y="0"/>
                  </a:lnTo>
                  <a:lnTo>
                    <a:pt x="283845" y="4445"/>
                  </a:lnTo>
                  <a:lnTo>
                    <a:pt x="327659" y="18414"/>
                  </a:lnTo>
                  <a:lnTo>
                    <a:pt x="367665" y="39370"/>
                  </a:lnTo>
                  <a:lnTo>
                    <a:pt x="402590" y="67945"/>
                  </a:lnTo>
                  <a:lnTo>
                    <a:pt x="431799" y="102235"/>
                  </a:lnTo>
                  <a:lnTo>
                    <a:pt x="453390" y="142239"/>
                  </a:lnTo>
                  <a:lnTo>
                    <a:pt x="467359" y="185420"/>
                  </a:lnTo>
                  <a:lnTo>
                    <a:pt x="471804" y="232410"/>
                  </a:lnTo>
                  <a:lnTo>
                    <a:pt x="467359" y="279400"/>
                  </a:lnTo>
                  <a:lnTo>
                    <a:pt x="453390" y="322579"/>
                  </a:lnTo>
                  <a:lnTo>
                    <a:pt x="431799" y="362585"/>
                  </a:lnTo>
                  <a:lnTo>
                    <a:pt x="402590" y="396875"/>
                  </a:lnTo>
                  <a:lnTo>
                    <a:pt x="367665" y="425450"/>
                  </a:lnTo>
                  <a:lnTo>
                    <a:pt x="327659" y="446404"/>
                  </a:lnTo>
                  <a:lnTo>
                    <a:pt x="283845" y="460375"/>
                  </a:lnTo>
                  <a:lnTo>
                    <a:pt x="236220" y="464820"/>
                  </a:lnTo>
                  <a:lnTo>
                    <a:pt x="188594" y="460375"/>
                  </a:lnTo>
                  <a:lnTo>
                    <a:pt x="144144" y="446404"/>
                  </a:lnTo>
                  <a:lnTo>
                    <a:pt x="104140" y="425450"/>
                  </a:lnTo>
                  <a:lnTo>
                    <a:pt x="69215" y="396875"/>
                  </a:lnTo>
                  <a:lnTo>
                    <a:pt x="40640" y="362585"/>
                  </a:lnTo>
                  <a:lnTo>
                    <a:pt x="19050" y="322579"/>
                  </a:lnTo>
                  <a:lnTo>
                    <a:pt x="5079" y="279400"/>
                  </a:lnTo>
                  <a:lnTo>
                    <a:pt x="0" y="232410"/>
                  </a:lnTo>
                  <a:close/>
                </a:path>
              </a:pathLst>
            </a:custGeom>
            <a:ln w="16002">
              <a:solidFill>
                <a:srgbClr val="D27D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1829" y="3209924"/>
              <a:ext cx="4695825" cy="247078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490980" y="788034"/>
            <a:ext cx="9244330" cy="493395"/>
          </a:xfrm>
          <a:prstGeom prst="rect">
            <a:avLst/>
          </a:prstGeom>
          <a:solidFill>
            <a:srgbClr val="EFD2D2"/>
          </a:solidFill>
          <a:ln w="16001">
            <a:solidFill>
              <a:srgbClr val="D27D77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258445">
              <a:lnSpc>
                <a:spcPct val="100000"/>
              </a:lnSpc>
              <a:spcBef>
                <a:spcPts val="80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работников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перед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профессиональной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деятельностью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88110" y="1676146"/>
            <a:ext cx="10116185" cy="4574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>
              <a:lnSpc>
                <a:spcPct val="100000"/>
              </a:lnSpc>
              <a:spcBef>
                <a:spcPts val="100"/>
              </a:spcBef>
              <a:tabLst>
                <a:tab pos="704215" algn="l"/>
              </a:tabLst>
            </a:pPr>
            <a:r>
              <a:rPr sz="1800" b="1" spc="-25" dirty="0">
                <a:latin typeface="Times New Roman"/>
                <a:cs typeface="Times New Roman"/>
              </a:rPr>
              <a:t>3.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dirty="0">
                <a:latin typeface="Times New Roman"/>
                <a:cs typeface="Times New Roman"/>
              </a:rPr>
              <a:t>Педагогические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работники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несут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ответственность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перед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обществом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государством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призваны: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Times New Roman"/>
              <a:cs typeface="Times New Roman"/>
            </a:endParaRPr>
          </a:p>
          <a:p>
            <a:pPr marL="355600" marR="29845" indent="-342900">
              <a:lnSpc>
                <a:spcPct val="113900"/>
              </a:lnSpc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оправдывать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доверие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уважение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общества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своей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профессиональной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деятельности,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прилагать </a:t>
            </a:r>
            <a:r>
              <a:rPr sz="1800" dirty="0">
                <a:latin typeface="Times New Roman"/>
                <a:cs typeface="Times New Roman"/>
              </a:rPr>
              <a:t>усилия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повышения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ее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престижа;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0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4413250" marR="13970" lvl="1" indent="-342265" algn="just">
              <a:lnSpc>
                <a:spcPct val="113599"/>
              </a:lnSpc>
              <a:buFont typeface="Symbol"/>
              <a:buChar char=""/>
              <a:tabLst>
                <a:tab pos="4414520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исполнять</a:t>
            </a:r>
            <a:r>
              <a:rPr sz="1800" u="sng" spc="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должностные</a:t>
            </a:r>
            <a:r>
              <a:rPr sz="1800" u="sng" spc="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обязанности</a:t>
            </a:r>
            <a:r>
              <a:rPr sz="1800" u="sng" spc="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добросовестно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sz="1800" spc="-25" dirty="0">
                <a:latin typeface="Times New Roman"/>
                <a:cs typeface="Times New Roman"/>
              </a:rPr>
              <a:t> 	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высоком</a:t>
            </a:r>
            <a:r>
              <a:rPr sz="1800" u="sng" spc="1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профессиональном</a:t>
            </a:r>
            <a:r>
              <a:rPr sz="1800" u="sng" spc="1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уровне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целях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обеспечения 	</a:t>
            </a:r>
            <a:r>
              <a:rPr sz="1800" dirty="0">
                <a:latin typeface="Times New Roman"/>
                <a:cs typeface="Times New Roman"/>
              </a:rPr>
              <a:t>эффективной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работы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ДОУ;</a:t>
            </a:r>
            <a:endParaRPr sz="1800">
              <a:latin typeface="Times New Roman"/>
              <a:cs typeface="Times New Roman"/>
            </a:endParaRPr>
          </a:p>
          <a:p>
            <a:pPr marL="4413250" marR="13970" lvl="1" indent="-342265" algn="just">
              <a:lnSpc>
                <a:spcPct val="114999"/>
              </a:lnSpc>
              <a:spcBef>
                <a:spcPts val="1945"/>
              </a:spcBef>
              <a:buFont typeface="Symbol"/>
              <a:buChar char=""/>
              <a:tabLst>
                <a:tab pos="4414520" algn="l"/>
              </a:tabLst>
            </a:pPr>
            <a:r>
              <a:rPr sz="1800" dirty="0">
                <a:latin typeface="Times New Roman"/>
                <a:cs typeface="Times New Roman"/>
              </a:rPr>
              <a:t>исходить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что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признание,</a:t>
            </a:r>
            <a:r>
              <a:rPr sz="1800" u="sng" spc="2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соблюдение</a:t>
            </a:r>
            <a:r>
              <a:rPr sz="1800" u="sng" spc="2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1800" u="sng" spc="2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защита</a:t>
            </a:r>
            <a:r>
              <a:rPr sz="1800" spc="-10" dirty="0">
                <a:latin typeface="Times New Roman"/>
                <a:cs typeface="Times New Roman"/>
              </a:rPr>
              <a:t> 	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прав</a:t>
            </a:r>
            <a:r>
              <a:rPr sz="1800" u="sng" spc="2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1800" u="sng" spc="2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свобод</a:t>
            </a:r>
            <a:r>
              <a:rPr sz="1800" u="sng" spc="2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человека</a:t>
            </a:r>
            <a:r>
              <a:rPr sz="1800" u="sng" spc="2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1800" u="sng" spc="2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гражданина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определяют 	</a:t>
            </a:r>
            <a:r>
              <a:rPr sz="1800" dirty="0">
                <a:latin typeface="Times New Roman"/>
                <a:cs typeface="Times New Roman"/>
              </a:rPr>
              <a:t>основной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смысл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содержание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деятельности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как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ДОУ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	</a:t>
            </a:r>
            <a:r>
              <a:rPr sz="1800" dirty="0">
                <a:latin typeface="Times New Roman"/>
                <a:cs typeface="Times New Roman"/>
              </a:rPr>
              <a:t>целом,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каждого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педагогического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работника;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5"/>
              </a:spcBef>
            </a:pPr>
            <a:endParaRPr sz="1800">
              <a:latin typeface="Times New Roman"/>
              <a:cs typeface="Times New Roman"/>
            </a:endParaRPr>
          </a:p>
          <a:p>
            <a:pPr marL="436245" indent="-344805">
              <a:lnSpc>
                <a:spcPct val="100000"/>
              </a:lnSpc>
              <a:buFont typeface="Symbol"/>
              <a:buChar char=""/>
              <a:tabLst>
                <a:tab pos="436245" algn="l"/>
              </a:tabLst>
            </a:pPr>
            <a:r>
              <a:rPr sz="1800" dirty="0">
                <a:latin typeface="Times New Roman"/>
                <a:cs typeface="Times New Roman"/>
              </a:rPr>
              <a:t>осуществлять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свою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деятельность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пределах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полномочий;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3869" y="19684"/>
            <a:ext cx="11220450" cy="6631305"/>
            <a:chOff x="483869" y="19684"/>
            <a:chExt cx="11220450" cy="6631305"/>
          </a:xfrm>
        </p:grpSpPr>
        <p:sp>
          <p:nvSpPr>
            <p:cNvPr id="3" name="object 3"/>
            <p:cNvSpPr/>
            <p:nvPr/>
          </p:nvSpPr>
          <p:spPr>
            <a:xfrm>
              <a:off x="483869" y="19684"/>
              <a:ext cx="10007600" cy="400050"/>
            </a:xfrm>
            <a:custGeom>
              <a:avLst/>
              <a:gdLst/>
              <a:ahLst/>
              <a:cxnLst/>
              <a:rect l="l" t="t" r="r" b="b"/>
              <a:pathLst>
                <a:path w="10007600" h="400050">
                  <a:moveTo>
                    <a:pt x="10007600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10007600" y="400050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3869" y="419734"/>
              <a:ext cx="11220450" cy="6231255"/>
            </a:xfrm>
            <a:custGeom>
              <a:avLst/>
              <a:gdLst/>
              <a:ahLst/>
              <a:cxnLst/>
              <a:rect l="l" t="t" r="r" b="b"/>
              <a:pathLst>
                <a:path w="11220450" h="6231255">
                  <a:moveTo>
                    <a:pt x="11220450" y="0"/>
                  </a:moveTo>
                  <a:lnTo>
                    <a:pt x="0" y="0"/>
                  </a:lnTo>
                  <a:lnTo>
                    <a:pt x="0" y="6231255"/>
                  </a:lnTo>
                  <a:lnTo>
                    <a:pt x="11220450" y="6231255"/>
                  </a:lnTo>
                  <a:lnTo>
                    <a:pt x="11220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0109" y="2339974"/>
              <a:ext cx="2680335" cy="252095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490980" y="788034"/>
            <a:ext cx="9244330" cy="493395"/>
          </a:xfrm>
          <a:prstGeom prst="rect">
            <a:avLst/>
          </a:prstGeom>
          <a:solidFill>
            <a:srgbClr val="EFD2D2"/>
          </a:solidFill>
          <a:ln w="16001">
            <a:solidFill>
              <a:srgbClr val="D27D77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258445">
              <a:lnSpc>
                <a:spcPct val="100000"/>
              </a:lnSpc>
              <a:spcBef>
                <a:spcPts val="80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работников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перед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профессиональной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деятельностью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04391" y="1684909"/>
            <a:ext cx="10304780" cy="4379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5905" marR="5080" indent="-342900" algn="just">
              <a:lnSpc>
                <a:spcPct val="113999"/>
              </a:lnSpc>
              <a:spcBef>
                <a:spcPts val="100"/>
              </a:spcBef>
              <a:buFont typeface="Symbol"/>
              <a:buChar char=""/>
              <a:tabLst>
                <a:tab pos="2795905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не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оказывать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предпочтения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каким-</a:t>
            </a:r>
            <a:r>
              <a:rPr sz="1800" dirty="0">
                <a:latin typeface="Times New Roman"/>
                <a:cs typeface="Times New Roman"/>
              </a:rPr>
              <a:t>либо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профессиональным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или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социальным </a:t>
            </a:r>
            <a:r>
              <a:rPr sz="1800" dirty="0">
                <a:latin typeface="Times New Roman"/>
                <a:cs typeface="Times New Roman"/>
              </a:rPr>
              <a:t>группам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организациям,</a:t>
            </a:r>
            <a:r>
              <a:rPr sz="1800" spc="200" dirty="0">
                <a:latin typeface="Times New Roman"/>
                <a:cs typeface="Times New Roman"/>
              </a:rPr>
              <a:t> 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быть</a:t>
            </a:r>
            <a:r>
              <a:rPr sz="1800" u="sng" spc="1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независимыми</a:t>
            </a:r>
            <a:r>
              <a:rPr sz="1800" u="sng" spc="1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от</a:t>
            </a:r>
            <a:r>
              <a:rPr sz="1800" u="sng" spc="1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влияния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отдельных </a:t>
            </a:r>
            <a:r>
              <a:rPr sz="1800" dirty="0">
                <a:latin typeface="Times New Roman"/>
                <a:cs typeface="Times New Roman"/>
              </a:rPr>
              <a:t>граждан,</a:t>
            </a:r>
            <a:r>
              <a:rPr sz="1800" spc="-10" dirty="0">
                <a:latin typeface="Times New Roman"/>
                <a:cs typeface="Times New Roman"/>
              </a:rPr>
              <a:t> профессиональных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или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социальных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групп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организаций;</a:t>
            </a:r>
            <a:endParaRPr sz="1800">
              <a:latin typeface="Times New Roman"/>
              <a:cs typeface="Times New Roman"/>
            </a:endParaRPr>
          </a:p>
          <a:p>
            <a:pPr marL="2795905" marR="6350" indent="-342900" algn="just">
              <a:lnSpc>
                <a:spcPct val="113900"/>
              </a:lnSpc>
              <a:spcBef>
                <a:spcPts val="1955"/>
              </a:spcBef>
              <a:buFont typeface="Symbol"/>
              <a:buChar char=""/>
              <a:tabLst>
                <a:tab pos="2795905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исключать</a:t>
            </a:r>
            <a:r>
              <a:rPr sz="1800" u="sng" spc="2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действия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связанные</a:t>
            </a:r>
            <a:r>
              <a:rPr sz="1800" spc="229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влиянием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каких-</a:t>
            </a:r>
            <a:r>
              <a:rPr sz="1800" dirty="0">
                <a:latin typeface="Times New Roman"/>
                <a:cs typeface="Times New Roman"/>
              </a:rPr>
              <a:t>либо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личных, </a:t>
            </a:r>
            <a:r>
              <a:rPr sz="1800" dirty="0">
                <a:latin typeface="Times New Roman"/>
                <a:cs typeface="Times New Roman"/>
              </a:rPr>
              <a:t>имущественных</a:t>
            </a:r>
            <a:r>
              <a:rPr sz="1800" spc="4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(финансовых)</a:t>
            </a:r>
            <a:r>
              <a:rPr sz="1800" spc="45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4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иных</a:t>
            </a:r>
            <a:r>
              <a:rPr sz="1800" spc="4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интересов,</a:t>
            </a:r>
            <a:r>
              <a:rPr sz="1800" spc="459" dirty="0">
                <a:latin typeface="Times New Roman"/>
                <a:cs typeface="Times New Roman"/>
              </a:rPr>
              <a:t> 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препятствующих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добросовестному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исполнению</a:t>
            </a:r>
            <a:r>
              <a:rPr sz="1800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должностных</a:t>
            </a: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обязанностей</a:t>
            </a:r>
            <a:r>
              <a:rPr sz="1800" spc="-10" dirty="0"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5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2795905" marR="5080" indent="-342900" algn="just">
              <a:lnSpc>
                <a:spcPct val="113700"/>
              </a:lnSpc>
              <a:buFont typeface="Symbol"/>
              <a:buChar char=""/>
              <a:tabLst>
                <a:tab pos="2795905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уведомлять</a:t>
            </a:r>
            <a:r>
              <a:rPr sz="180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администрацию</a:t>
            </a:r>
            <a:r>
              <a:rPr sz="180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ДОУ</a:t>
            </a:r>
            <a:r>
              <a:rPr sz="180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обо</a:t>
            </a:r>
            <a:r>
              <a:rPr sz="180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всех</a:t>
            </a:r>
            <a:r>
              <a:rPr sz="180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случаях</a:t>
            </a:r>
            <a:r>
              <a:rPr sz="1800" u="sng" spc="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обращения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ним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каких- </a:t>
            </a:r>
            <a:r>
              <a:rPr sz="1800" dirty="0">
                <a:latin typeface="Times New Roman"/>
                <a:cs typeface="Times New Roman"/>
              </a:rPr>
              <a:t>либо</a:t>
            </a:r>
            <a:r>
              <a:rPr sz="1800" spc="3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лиц</a:t>
            </a:r>
            <a:r>
              <a:rPr sz="1800" spc="3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целях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склонения</a:t>
            </a:r>
            <a:r>
              <a:rPr sz="1800" u="sng" spc="3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</a:t>
            </a:r>
            <a:r>
              <a:rPr sz="1800" u="sng" spc="3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совершению</a:t>
            </a:r>
            <a:r>
              <a:rPr sz="1800" u="sng" spc="3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коррупционных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правонарушений</a:t>
            </a:r>
            <a:r>
              <a:rPr sz="1800" spc="-10" dirty="0"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sz="1800">
              <a:latin typeface="Times New Roman"/>
              <a:cs typeface="Times New Roman"/>
            </a:endParaRPr>
          </a:p>
          <a:p>
            <a:pPr marL="356870" marR="15240" indent="-344805">
              <a:lnSpc>
                <a:spcPct val="113300"/>
              </a:lnSpc>
              <a:buFont typeface="Symbol"/>
              <a:buChar char=""/>
              <a:tabLst>
                <a:tab pos="356870" algn="l"/>
                <a:tab pos="3147695" algn="l"/>
                <a:tab pos="4667250" algn="l"/>
                <a:tab pos="8028305" algn="l"/>
                <a:tab pos="8299450" algn="l"/>
                <a:tab pos="9285605" algn="l"/>
              </a:tabLst>
            </a:pPr>
            <a:r>
              <a:rPr sz="1800" dirty="0">
                <a:latin typeface="Times New Roman"/>
                <a:cs typeface="Times New Roman"/>
              </a:rPr>
              <a:t>соблюдать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установленные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действующим</a:t>
            </a:r>
            <a:r>
              <a:rPr sz="1800" dirty="0">
                <a:latin typeface="Times New Roman"/>
                <a:cs typeface="Times New Roman"/>
              </a:rPr>
              <a:t>	законодательством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ограничения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запреты,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исполнять </a:t>
            </a:r>
            <a:r>
              <a:rPr sz="1800" dirty="0">
                <a:latin typeface="Times New Roman"/>
                <a:cs typeface="Times New Roman"/>
              </a:rPr>
              <a:t>обязанности,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связанные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педагогической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деятельностью;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3869" y="434975"/>
            <a:ext cx="11220450" cy="6231890"/>
            <a:chOff x="483869" y="434975"/>
            <a:chExt cx="11220450" cy="6231890"/>
          </a:xfrm>
        </p:grpSpPr>
        <p:sp>
          <p:nvSpPr>
            <p:cNvPr id="3" name="object 3"/>
            <p:cNvSpPr/>
            <p:nvPr/>
          </p:nvSpPr>
          <p:spPr>
            <a:xfrm>
              <a:off x="483869" y="434975"/>
              <a:ext cx="11220450" cy="6231890"/>
            </a:xfrm>
            <a:custGeom>
              <a:avLst/>
              <a:gdLst/>
              <a:ahLst/>
              <a:cxnLst/>
              <a:rect l="l" t="t" r="r" b="b"/>
              <a:pathLst>
                <a:path w="11220450" h="6231890">
                  <a:moveTo>
                    <a:pt x="11220450" y="0"/>
                  </a:moveTo>
                  <a:lnTo>
                    <a:pt x="0" y="0"/>
                  </a:lnTo>
                  <a:lnTo>
                    <a:pt x="0" y="6231890"/>
                  </a:lnTo>
                  <a:lnTo>
                    <a:pt x="11220450" y="6231890"/>
                  </a:lnTo>
                  <a:lnTo>
                    <a:pt x="11220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70644" y="3837940"/>
              <a:ext cx="2493010" cy="185991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5750" y="2312670"/>
              <a:ext cx="2543810" cy="191071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490980" y="788034"/>
            <a:ext cx="9244330" cy="493395"/>
          </a:xfrm>
          <a:prstGeom prst="rect">
            <a:avLst/>
          </a:prstGeom>
          <a:solidFill>
            <a:srgbClr val="EFD2D2"/>
          </a:solidFill>
          <a:ln w="16001">
            <a:solidFill>
              <a:srgbClr val="D27D77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258445">
              <a:lnSpc>
                <a:spcPct val="100000"/>
              </a:lnSpc>
              <a:spcBef>
                <a:spcPts val="80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работников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перед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профессиональной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деятельностью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84631" y="54864"/>
            <a:ext cx="10008235" cy="299085"/>
          </a:xfrm>
          <a:prstGeom prst="rect">
            <a:avLst/>
          </a:prstGeom>
          <a:solidFill>
            <a:srgbClr val="792C24"/>
          </a:solidFill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2320"/>
              </a:lnSpc>
            </a:pPr>
            <a:r>
              <a:rPr sz="2000" dirty="0"/>
              <a:t>ЛОКАЛЬНЫЕ</a:t>
            </a:r>
            <a:r>
              <a:rPr sz="2000" spc="-100" dirty="0"/>
              <a:t> </a:t>
            </a:r>
            <a:r>
              <a:rPr sz="2000" dirty="0"/>
              <a:t>АКТЫ</a:t>
            </a:r>
            <a:r>
              <a:rPr sz="2000" spc="-7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60" dirty="0"/>
              <a:t> </a:t>
            </a:r>
            <a:r>
              <a:rPr dirty="0"/>
              <a:t>о</a:t>
            </a:r>
            <a:r>
              <a:rPr spc="-65" dirty="0"/>
              <a:t> </a:t>
            </a:r>
            <a:r>
              <a:rPr dirty="0"/>
              <a:t>нормах</a:t>
            </a:r>
            <a:r>
              <a:rPr spc="-65" dirty="0"/>
              <a:t> </a:t>
            </a:r>
            <a:r>
              <a:rPr spc="-10" dirty="0"/>
              <a:t>профессиональной</a:t>
            </a:r>
            <a:r>
              <a:rPr spc="-5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4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8463" y="1541653"/>
            <a:ext cx="10321290" cy="1881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50520" indent="-343535">
              <a:lnSpc>
                <a:spcPct val="113999"/>
              </a:lnSpc>
              <a:spcBef>
                <a:spcPts val="100"/>
              </a:spcBef>
              <a:buFont typeface="Symbol"/>
              <a:buChar char=""/>
              <a:tabLst>
                <a:tab pos="355600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соблюдать</a:t>
            </a:r>
            <a:r>
              <a:rPr sz="1800" u="sng" spc="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беспристрастность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исключающую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возможность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влияния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свою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профессиональную </a:t>
            </a:r>
            <a:r>
              <a:rPr sz="1800" dirty="0">
                <a:latin typeface="Times New Roman"/>
                <a:cs typeface="Times New Roman"/>
              </a:rPr>
              <a:t>деятельность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решений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политических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партий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общественных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объединений;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45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3742054" marR="5080" lvl="1" indent="-342900">
              <a:lnSpc>
                <a:spcPct val="113399"/>
              </a:lnSpc>
              <a:buFont typeface="Symbol"/>
              <a:buChar char=""/>
              <a:tabLst>
                <a:tab pos="3742054" algn="l"/>
                <a:tab pos="4939030" algn="l"/>
                <a:tab pos="6456680" algn="l"/>
                <a:tab pos="6795134" algn="l"/>
                <a:tab pos="8573770" algn="l"/>
                <a:tab pos="8898255" algn="l"/>
                <a:tab pos="10206355" algn="l"/>
              </a:tabLst>
            </a:pP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проявлять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корректность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0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внимательность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обращении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50" dirty="0">
                <a:latin typeface="Times New Roman"/>
                <a:cs typeface="Times New Roman"/>
              </a:rPr>
              <a:t>с </a:t>
            </a:r>
            <a:r>
              <a:rPr sz="1800" b="1" dirty="0">
                <a:latin typeface="Times New Roman"/>
                <a:cs typeface="Times New Roman"/>
              </a:rPr>
              <a:t>участниками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образовательных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отношений</a:t>
            </a:r>
            <a:r>
              <a:rPr sz="1800" spc="-10" dirty="0"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8463" y="4192523"/>
            <a:ext cx="10380345" cy="2146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330" marR="2496820" indent="-342265" algn="just">
              <a:lnSpc>
                <a:spcPct val="114999"/>
              </a:lnSpc>
              <a:spcBef>
                <a:spcPts val="100"/>
              </a:spcBef>
              <a:buFont typeface="Symbol"/>
              <a:buChar char=""/>
              <a:tabLst>
                <a:tab pos="355600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проявлять</a:t>
            </a:r>
            <a:r>
              <a:rPr sz="1800" u="sng" spc="1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толерантность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обычаям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традициям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народов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России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других 	</a:t>
            </a:r>
            <a:r>
              <a:rPr sz="1800" dirty="0">
                <a:latin typeface="Times New Roman"/>
                <a:cs typeface="Times New Roman"/>
              </a:rPr>
              <a:t>государств,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учитывать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культурные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иные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особенности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различных 	</a:t>
            </a:r>
            <a:r>
              <a:rPr sz="1800" dirty="0">
                <a:latin typeface="Times New Roman"/>
                <a:cs typeface="Times New Roman"/>
              </a:rPr>
              <a:t>этнических,</a:t>
            </a:r>
            <a:r>
              <a:rPr sz="1800" spc="28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социальных</a:t>
            </a:r>
            <a:r>
              <a:rPr sz="1800" spc="28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групп</a:t>
            </a:r>
            <a:r>
              <a:rPr sz="1800" spc="28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28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конфессий,</a:t>
            </a:r>
            <a:r>
              <a:rPr sz="1800" spc="28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способствовать 	</a:t>
            </a:r>
            <a:r>
              <a:rPr sz="1800" dirty="0">
                <a:latin typeface="Times New Roman"/>
                <a:cs typeface="Times New Roman"/>
              </a:rPr>
              <a:t>межнациональному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межконфессиональному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согласию;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3535">
              <a:lnSpc>
                <a:spcPct val="113399"/>
              </a:lnSpc>
              <a:spcBef>
                <a:spcPts val="1860"/>
              </a:spcBef>
              <a:buFont typeface="Symbol"/>
              <a:buChar char=""/>
              <a:tabLst>
                <a:tab pos="355600" algn="l"/>
                <a:tab pos="2100580" algn="l"/>
                <a:tab pos="2945130" algn="l"/>
                <a:tab pos="3978275" algn="l"/>
                <a:tab pos="5150485" algn="l"/>
                <a:tab pos="5435600" algn="l"/>
                <a:tab pos="6589395" algn="l"/>
                <a:tab pos="7301230" algn="l"/>
                <a:tab pos="8481060" algn="l"/>
                <a:tab pos="8744585" algn="l"/>
              </a:tabLst>
            </a:pP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придерживаться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правил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делового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поведения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0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этических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норм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связанных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с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осуществлением </a:t>
            </a:r>
            <a:r>
              <a:rPr sz="1800" dirty="0">
                <a:latin typeface="Times New Roman"/>
                <a:cs typeface="Times New Roman"/>
              </a:rPr>
              <a:t>возложенных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социальных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функций;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3869" y="19684"/>
            <a:ext cx="11220450" cy="6621780"/>
            <a:chOff x="483869" y="19684"/>
            <a:chExt cx="11220450" cy="6621780"/>
          </a:xfrm>
        </p:grpSpPr>
        <p:sp>
          <p:nvSpPr>
            <p:cNvPr id="3" name="object 3"/>
            <p:cNvSpPr/>
            <p:nvPr/>
          </p:nvSpPr>
          <p:spPr>
            <a:xfrm>
              <a:off x="483869" y="19684"/>
              <a:ext cx="10007600" cy="400050"/>
            </a:xfrm>
            <a:custGeom>
              <a:avLst/>
              <a:gdLst/>
              <a:ahLst/>
              <a:cxnLst/>
              <a:rect l="l" t="t" r="r" b="b"/>
              <a:pathLst>
                <a:path w="10007600" h="400050">
                  <a:moveTo>
                    <a:pt x="10007600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10007600" y="400050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3869" y="419734"/>
              <a:ext cx="11220450" cy="6221730"/>
            </a:xfrm>
            <a:custGeom>
              <a:avLst/>
              <a:gdLst/>
              <a:ahLst/>
              <a:cxnLst/>
              <a:rect l="l" t="t" r="r" b="b"/>
              <a:pathLst>
                <a:path w="11220450" h="6221730">
                  <a:moveTo>
                    <a:pt x="11220450" y="0"/>
                  </a:moveTo>
                  <a:lnTo>
                    <a:pt x="0" y="0"/>
                  </a:lnTo>
                  <a:lnTo>
                    <a:pt x="0" y="6221730"/>
                  </a:lnTo>
                  <a:lnTo>
                    <a:pt x="11220450" y="6221730"/>
                  </a:lnTo>
                  <a:lnTo>
                    <a:pt x="11220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0609" y="3178809"/>
              <a:ext cx="2028189" cy="238379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490980" y="788034"/>
            <a:ext cx="9244330" cy="493395"/>
          </a:xfrm>
          <a:prstGeom prst="rect">
            <a:avLst/>
          </a:prstGeom>
          <a:solidFill>
            <a:srgbClr val="EFD2D2"/>
          </a:solidFill>
          <a:ln w="16001">
            <a:solidFill>
              <a:srgbClr val="D27D77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258445">
              <a:lnSpc>
                <a:spcPct val="100000"/>
              </a:lnSpc>
              <a:spcBef>
                <a:spcPts val="80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работников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перед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профессиональной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деятельностью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12900" y="1636140"/>
            <a:ext cx="10180320" cy="4531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524510" indent="-342900">
              <a:lnSpc>
                <a:spcPct val="113500"/>
              </a:lnSpc>
              <a:spcBef>
                <a:spcPts val="100"/>
              </a:spcBef>
              <a:buFont typeface="Symbol"/>
              <a:buChar char=""/>
              <a:tabLst>
                <a:tab pos="356870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принимать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предусмотренные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законодательством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РФ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меры</a:t>
            </a:r>
            <a:r>
              <a:rPr sz="1800" u="sng" spc="9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</a:t>
            </a:r>
            <a:r>
              <a:rPr sz="1800" u="sng" spc="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недопущению</a:t>
            </a:r>
            <a:r>
              <a:rPr sz="1800" u="sng" spc="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возникновения</a:t>
            </a:r>
            <a:r>
              <a:rPr sz="1800" u="sng" spc="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урегулированию</a:t>
            </a:r>
            <a:r>
              <a:rPr sz="180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возникших</a:t>
            </a:r>
            <a:r>
              <a:rPr sz="180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случаев</a:t>
            </a:r>
            <a:r>
              <a:rPr sz="1800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конфликта</a:t>
            </a:r>
            <a:r>
              <a:rPr sz="1800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интересов</a:t>
            </a:r>
            <a:r>
              <a:rPr sz="1800" spc="-10" dirty="0"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0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Symbol"/>
              <a:buChar char=""/>
              <a:tabLst>
                <a:tab pos="356870" algn="l"/>
              </a:tabLst>
            </a:pPr>
            <a:r>
              <a:rPr sz="1800" dirty="0">
                <a:latin typeface="Times New Roman"/>
                <a:cs typeface="Times New Roman"/>
              </a:rPr>
              <a:t>быть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требовательными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себе,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стремится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самосовершенствованию;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0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2620010" marR="5080" lvl="1" indent="-342900">
              <a:lnSpc>
                <a:spcPct val="113300"/>
              </a:lnSpc>
              <a:spcBef>
                <a:spcPts val="5"/>
              </a:spcBef>
              <a:buFont typeface="Symbol"/>
              <a:buChar char=""/>
              <a:tabLst>
                <a:tab pos="2620010" algn="l"/>
              </a:tabLst>
            </a:pPr>
            <a:r>
              <a:rPr sz="1800" dirty="0">
                <a:latin typeface="Times New Roman"/>
                <a:cs typeface="Times New Roman"/>
              </a:rPr>
              <a:t>обеспечивать </a:t>
            </a:r>
            <a:r>
              <a:rPr sz="1800" b="1" dirty="0">
                <a:latin typeface="Times New Roman"/>
                <a:cs typeface="Times New Roman"/>
              </a:rPr>
              <a:t>регулярное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обновление</a:t>
            </a:r>
            <a:r>
              <a:rPr sz="18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развитие</a:t>
            </a:r>
            <a:r>
              <a:rPr sz="18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профессиональных</a:t>
            </a:r>
            <a:r>
              <a:rPr sz="18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знаний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навыков;</a:t>
            </a:r>
            <a:endParaRPr sz="1800">
              <a:latin typeface="Times New Roman"/>
              <a:cs typeface="Times New Roman"/>
            </a:endParaRPr>
          </a:p>
          <a:p>
            <a:pPr marL="2620010" marR="455930" lvl="1" indent="-342900">
              <a:lnSpc>
                <a:spcPct val="113900"/>
              </a:lnSpc>
              <a:spcBef>
                <a:spcPts val="1939"/>
              </a:spcBef>
              <a:buFont typeface="Symbol"/>
              <a:buChar char=""/>
              <a:tabLst>
                <a:tab pos="2620010" algn="l"/>
              </a:tabLst>
            </a:pPr>
            <a:r>
              <a:rPr sz="1800" dirty="0">
                <a:latin typeface="Times New Roman"/>
                <a:cs typeface="Times New Roman"/>
              </a:rPr>
              <a:t>поддерживать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все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усилия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продвижению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демократии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человека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образование;</a:t>
            </a:r>
            <a:endParaRPr sz="18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730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2620010" lvl="1" indent="-344170">
              <a:lnSpc>
                <a:spcPct val="100000"/>
              </a:lnSpc>
              <a:buFont typeface="Symbol"/>
              <a:buChar char=""/>
              <a:tabLst>
                <a:tab pos="2620010" algn="l"/>
              </a:tabLst>
            </a:pP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терять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чувство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меры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самообладания;</a:t>
            </a:r>
            <a:endParaRPr sz="18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20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2620010" marR="520065" lvl="1" indent="-342900">
              <a:lnSpc>
                <a:spcPct val="113399"/>
              </a:lnSpc>
              <a:buFont typeface="Symbol"/>
              <a:buChar char=""/>
              <a:tabLst>
                <a:tab pos="2620010" algn="l"/>
              </a:tabLst>
            </a:pPr>
            <a:r>
              <a:rPr sz="1800" dirty="0">
                <a:latin typeface="Times New Roman"/>
                <a:cs typeface="Times New Roman"/>
              </a:rPr>
              <a:t>соблюдать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деловой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стиль,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опрятность,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аккуратность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чувство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меры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во </a:t>
            </a:r>
            <a:r>
              <a:rPr sz="1800" dirty="0">
                <a:latin typeface="Times New Roman"/>
                <a:cs typeface="Times New Roman"/>
              </a:rPr>
              <a:t>внешнем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виде;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3869" y="19684"/>
            <a:ext cx="11220450" cy="6621780"/>
            <a:chOff x="483869" y="19684"/>
            <a:chExt cx="11220450" cy="6621780"/>
          </a:xfrm>
        </p:grpSpPr>
        <p:sp>
          <p:nvSpPr>
            <p:cNvPr id="3" name="object 3"/>
            <p:cNvSpPr/>
            <p:nvPr/>
          </p:nvSpPr>
          <p:spPr>
            <a:xfrm>
              <a:off x="483869" y="19684"/>
              <a:ext cx="10007600" cy="400050"/>
            </a:xfrm>
            <a:custGeom>
              <a:avLst/>
              <a:gdLst/>
              <a:ahLst/>
              <a:cxnLst/>
              <a:rect l="l" t="t" r="r" b="b"/>
              <a:pathLst>
                <a:path w="10007600" h="400050">
                  <a:moveTo>
                    <a:pt x="10007600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10007600" y="400050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3869" y="419734"/>
              <a:ext cx="11220450" cy="6221730"/>
            </a:xfrm>
            <a:custGeom>
              <a:avLst/>
              <a:gdLst/>
              <a:ahLst/>
              <a:cxnLst/>
              <a:rect l="l" t="t" r="r" b="b"/>
              <a:pathLst>
                <a:path w="11220450" h="6221730">
                  <a:moveTo>
                    <a:pt x="11220450" y="0"/>
                  </a:moveTo>
                  <a:lnTo>
                    <a:pt x="0" y="0"/>
                  </a:lnTo>
                  <a:lnTo>
                    <a:pt x="0" y="6221730"/>
                  </a:lnTo>
                  <a:lnTo>
                    <a:pt x="11220450" y="6221730"/>
                  </a:lnTo>
                  <a:lnTo>
                    <a:pt x="11220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55469" y="3107689"/>
              <a:ext cx="3503295" cy="316801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5944" y="3098164"/>
              <a:ext cx="3522345" cy="3187065"/>
            </a:xfrm>
            <a:custGeom>
              <a:avLst/>
              <a:gdLst/>
              <a:ahLst/>
              <a:cxnLst/>
              <a:rect l="l" t="t" r="r" b="b"/>
              <a:pathLst>
                <a:path w="3522345" h="3187065">
                  <a:moveTo>
                    <a:pt x="0" y="3187065"/>
                  </a:moveTo>
                  <a:lnTo>
                    <a:pt x="3522345" y="3187065"/>
                  </a:lnTo>
                  <a:lnTo>
                    <a:pt x="3522345" y="0"/>
                  </a:lnTo>
                  <a:lnTo>
                    <a:pt x="0" y="0"/>
                  </a:lnTo>
                  <a:lnTo>
                    <a:pt x="0" y="3187065"/>
                  </a:lnTo>
                  <a:close/>
                </a:path>
              </a:pathLst>
            </a:custGeom>
            <a:ln w="19050">
              <a:solidFill>
                <a:srgbClr val="D27D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07149" y="3107689"/>
              <a:ext cx="3629659" cy="316801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397624" y="3098164"/>
              <a:ext cx="3648710" cy="3187065"/>
            </a:xfrm>
            <a:custGeom>
              <a:avLst/>
              <a:gdLst/>
              <a:ahLst/>
              <a:cxnLst/>
              <a:rect l="l" t="t" r="r" b="b"/>
              <a:pathLst>
                <a:path w="3648709" h="3187065">
                  <a:moveTo>
                    <a:pt x="0" y="3187065"/>
                  </a:moveTo>
                  <a:lnTo>
                    <a:pt x="3648709" y="3187065"/>
                  </a:lnTo>
                  <a:lnTo>
                    <a:pt x="3648709" y="0"/>
                  </a:lnTo>
                  <a:lnTo>
                    <a:pt x="0" y="0"/>
                  </a:lnTo>
                  <a:lnTo>
                    <a:pt x="0" y="3187065"/>
                  </a:lnTo>
                  <a:close/>
                </a:path>
              </a:pathLst>
            </a:custGeom>
            <a:ln w="19050">
              <a:solidFill>
                <a:srgbClr val="D27D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90980" y="788034"/>
            <a:ext cx="9244330" cy="493395"/>
          </a:xfrm>
          <a:prstGeom prst="rect">
            <a:avLst/>
          </a:prstGeom>
          <a:solidFill>
            <a:srgbClr val="EFD2D2"/>
          </a:solidFill>
          <a:ln w="16001">
            <a:solidFill>
              <a:srgbClr val="D27D77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258445">
              <a:lnSpc>
                <a:spcPct val="100000"/>
              </a:lnSpc>
              <a:spcBef>
                <a:spcPts val="80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работников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перед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профессиональной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деятельностью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6627" y="1617853"/>
            <a:ext cx="10438765" cy="1238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13999"/>
              </a:lnSpc>
              <a:spcBef>
                <a:spcPts val="100"/>
              </a:spcBef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постоянно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стремиться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как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можно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более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эффективному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распоряжению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ресурсами,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находящимися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сфере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ответственности;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0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391795" indent="-344170">
              <a:lnSpc>
                <a:spcPct val="100000"/>
              </a:lnSpc>
              <a:buFont typeface="Symbol"/>
              <a:buChar char=""/>
              <a:tabLst>
                <a:tab pos="391795" algn="l"/>
              </a:tabLst>
            </a:pPr>
            <a:r>
              <a:rPr sz="1800" dirty="0">
                <a:latin typeface="Times New Roman"/>
                <a:cs typeface="Times New Roman"/>
              </a:rPr>
              <a:t>поддерживать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порядок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рабочем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месте;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00140" y="4133545"/>
            <a:ext cx="36385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50" dirty="0">
                <a:solidFill>
                  <a:srgbClr val="C00000"/>
                </a:solidFill>
                <a:latin typeface="Times New Roman"/>
                <a:cs typeface="Times New Roman"/>
              </a:rPr>
              <a:t>?</a:t>
            </a:r>
            <a:endParaRPr sz="6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3869" y="19684"/>
            <a:ext cx="11220450" cy="6621780"/>
            <a:chOff x="483869" y="19684"/>
            <a:chExt cx="11220450" cy="6621780"/>
          </a:xfrm>
        </p:grpSpPr>
        <p:sp>
          <p:nvSpPr>
            <p:cNvPr id="3" name="object 3"/>
            <p:cNvSpPr/>
            <p:nvPr/>
          </p:nvSpPr>
          <p:spPr>
            <a:xfrm>
              <a:off x="483869" y="19684"/>
              <a:ext cx="10007600" cy="400050"/>
            </a:xfrm>
            <a:custGeom>
              <a:avLst/>
              <a:gdLst/>
              <a:ahLst/>
              <a:cxnLst/>
              <a:rect l="l" t="t" r="r" b="b"/>
              <a:pathLst>
                <a:path w="10007600" h="400050">
                  <a:moveTo>
                    <a:pt x="10007600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10007600" y="400050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3869" y="419734"/>
              <a:ext cx="11220450" cy="6221730"/>
            </a:xfrm>
            <a:custGeom>
              <a:avLst/>
              <a:gdLst/>
              <a:ahLst/>
              <a:cxnLst/>
              <a:rect l="l" t="t" r="r" b="b"/>
              <a:pathLst>
                <a:path w="11220450" h="6221730">
                  <a:moveTo>
                    <a:pt x="11220450" y="0"/>
                  </a:moveTo>
                  <a:lnTo>
                    <a:pt x="0" y="0"/>
                  </a:lnTo>
                  <a:lnTo>
                    <a:pt x="0" y="6221730"/>
                  </a:lnTo>
                  <a:lnTo>
                    <a:pt x="11220450" y="6221730"/>
                  </a:lnTo>
                  <a:lnTo>
                    <a:pt x="11220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52724" y="3138170"/>
              <a:ext cx="2193925" cy="2214880"/>
            </a:xfrm>
            <a:custGeom>
              <a:avLst/>
              <a:gdLst/>
              <a:ahLst/>
              <a:cxnLst/>
              <a:rect l="l" t="t" r="r" b="b"/>
              <a:pathLst>
                <a:path w="2193925" h="2214879">
                  <a:moveTo>
                    <a:pt x="76200" y="1501139"/>
                  </a:moveTo>
                  <a:lnTo>
                    <a:pt x="0" y="1501139"/>
                  </a:lnTo>
                  <a:lnTo>
                    <a:pt x="38100" y="1577339"/>
                  </a:lnTo>
                  <a:lnTo>
                    <a:pt x="76200" y="1501139"/>
                  </a:lnTo>
                  <a:close/>
                </a:path>
                <a:path w="2193925" h="2214879">
                  <a:moveTo>
                    <a:pt x="47625" y="1099184"/>
                  </a:moveTo>
                  <a:lnTo>
                    <a:pt x="28575" y="1099184"/>
                  </a:lnTo>
                  <a:lnTo>
                    <a:pt x="28575" y="1501139"/>
                  </a:lnTo>
                  <a:lnTo>
                    <a:pt x="47625" y="1501139"/>
                  </a:lnTo>
                  <a:lnTo>
                    <a:pt x="47625" y="1099184"/>
                  </a:lnTo>
                  <a:close/>
                </a:path>
                <a:path w="2193925" h="2214879">
                  <a:moveTo>
                    <a:pt x="76200" y="638174"/>
                  </a:moveTo>
                  <a:lnTo>
                    <a:pt x="0" y="638174"/>
                  </a:lnTo>
                  <a:lnTo>
                    <a:pt x="38100" y="714374"/>
                  </a:lnTo>
                  <a:lnTo>
                    <a:pt x="76200" y="638174"/>
                  </a:lnTo>
                  <a:close/>
                </a:path>
                <a:path w="2193925" h="2214879">
                  <a:moveTo>
                    <a:pt x="47625" y="0"/>
                  </a:moveTo>
                  <a:lnTo>
                    <a:pt x="28575" y="0"/>
                  </a:lnTo>
                  <a:lnTo>
                    <a:pt x="28575" y="638174"/>
                  </a:lnTo>
                  <a:lnTo>
                    <a:pt x="47625" y="638174"/>
                  </a:lnTo>
                  <a:lnTo>
                    <a:pt x="47625" y="0"/>
                  </a:lnTo>
                  <a:close/>
                </a:path>
                <a:path w="2193925" h="2214879">
                  <a:moveTo>
                    <a:pt x="2171986" y="2186940"/>
                  </a:moveTo>
                  <a:lnTo>
                    <a:pt x="2118360" y="2186940"/>
                  </a:lnTo>
                  <a:lnTo>
                    <a:pt x="2118360" y="2214879"/>
                  </a:lnTo>
                  <a:lnTo>
                    <a:pt x="2171986" y="2186940"/>
                  </a:lnTo>
                  <a:close/>
                </a:path>
                <a:path w="2193925" h="2214879">
                  <a:moveTo>
                    <a:pt x="2117090" y="2139315"/>
                  </a:moveTo>
                  <a:lnTo>
                    <a:pt x="2117710" y="2167254"/>
                  </a:lnTo>
                  <a:lnTo>
                    <a:pt x="2117725" y="2167890"/>
                  </a:lnTo>
                  <a:lnTo>
                    <a:pt x="1675764" y="2176144"/>
                  </a:lnTo>
                  <a:lnTo>
                    <a:pt x="1675764" y="2195194"/>
                  </a:lnTo>
                  <a:lnTo>
                    <a:pt x="2118360" y="2186940"/>
                  </a:lnTo>
                  <a:lnTo>
                    <a:pt x="2171986" y="2186940"/>
                  </a:lnTo>
                  <a:lnTo>
                    <a:pt x="2193925" y="2175510"/>
                  </a:lnTo>
                  <a:lnTo>
                    <a:pt x="2176779" y="2167254"/>
                  </a:lnTo>
                  <a:lnTo>
                    <a:pt x="2117090" y="2139315"/>
                  </a:lnTo>
                  <a:close/>
                </a:path>
              </a:pathLst>
            </a:custGeom>
            <a:solidFill>
              <a:srgbClr val="335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01914" y="2583814"/>
              <a:ext cx="3789679" cy="356171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96835" y="2578734"/>
              <a:ext cx="3799840" cy="3571875"/>
            </a:xfrm>
            <a:custGeom>
              <a:avLst/>
              <a:gdLst/>
              <a:ahLst/>
              <a:cxnLst/>
              <a:rect l="l" t="t" r="r" b="b"/>
              <a:pathLst>
                <a:path w="3799840" h="3571875">
                  <a:moveTo>
                    <a:pt x="0" y="3571875"/>
                  </a:moveTo>
                  <a:lnTo>
                    <a:pt x="3799840" y="3571875"/>
                  </a:lnTo>
                  <a:lnTo>
                    <a:pt x="3799840" y="0"/>
                  </a:lnTo>
                  <a:lnTo>
                    <a:pt x="0" y="0"/>
                  </a:lnTo>
                  <a:lnTo>
                    <a:pt x="0" y="3571875"/>
                  </a:lnTo>
                  <a:close/>
                </a:path>
              </a:pathLst>
            </a:custGeom>
            <a:ln w="9906">
              <a:solidFill>
                <a:srgbClr val="33527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90980" y="788034"/>
            <a:ext cx="9244330" cy="493395"/>
          </a:xfrm>
          <a:prstGeom prst="rect">
            <a:avLst/>
          </a:prstGeom>
          <a:solidFill>
            <a:srgbClr val="EFD2D2"/>
          </a:solidFill>
          <a:ln w="16001">
            <a:solidFill>
              <a:srgbClr val="D27D77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258445">
              <a:lnSpc>
                <a:spcPct val="100000"/>
              </a:lnSpc>
              <a:spcBef>
                <a:spcPts val="80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работников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перед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профессиональной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деятельностью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0280" y="2456814"/>
            <a:ext cx="3641090" cy="646430"/>
          </a:xfrm>
          <a:prstGeom prst="rect">
            <a:avLst/>
          </a:prstGeom>
          <a:solidFill>
            <a:srgbClr val="ADC5DD"/>
          </a:solidFill>
          <a:ln w="9905">
            <a:solidFill>
              <a:srgbClr val="335276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marL="1373505" marR="241935" indent="-1135380">
              <a:lnSpc>
                <a:spcPts val="2120"/>
              </a:lnSpc>
              <a:spcBef>
                <a:spcPts val="395"/>
              </a:spcBef>
            </a:pPr>
            <a:r>
              <a:rPr sz="1800" b="1" spc="-20" dirty="0">
                <a:latin typeface="Times New Roman"/>
                <a:cs typeface="Times New Roman"/>
              </a:rPr>
              <a:t>показатель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профессионализма педагога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49120" y="3803015"/>
            <a:ext cx="1884045" cy="339090"/>
          </a:xfrm>
          <a:prstGeom prst="rect">
            <a:avLst/>
          </a:prstGeom>
          <a:solidFill>
            <a:srgbClr val="D5E0EC"/>
          </a:solidFill>
          <a:ln w="9905">
            <a:solidFill>
              <a:srgbClr val="335276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95"/>
              </a:spcBef>
            </a:pPr>
            <a:r>
              <a:rPr sz="1600" b="1" spc="-50" dirty="0">
                <a:latin typeface="Times New Roman"/>
                <a:cs typeface="Times New Roman"/>
              </a:rPr>
              <a:t>КУЛЬТУРА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Times New Roman"/>
                <a:cs typeface="Times New Roman"/>
              </a:rPr>
              <a:t>РЕЧИ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3160" y="4665979"/>
            <a:ext cx="3275329" cy="1047750"/>
          </a:xfrm>
          <a:prstGeom prst="rect">
            <a:avLst/>
          </a:prstGeom>
          <a:solidFill>
            <a:srgbClr val="DCE6EE"/>
          </a:solidFill>
          <a:ln w="9905">
            <a:solidFill>
              <a:srgbClr val="335276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 marL="92075" marR="81915" algn="just">
              <a:lnSpc>
                <a:spcPct val="116700"/>
              </a:lnSpc>
              <a:spcBef>
                <a:spcPts val="35"/>
              </a:spcBef>
            </a:pPr>
            <a:r>
              <a:rPr sz="1800" dirty="0">
                <a:latin typeface="Times New Roman"/>
                <a:cs typeface="Times New Roman"/>
              </a:rPr>
              <a:t>умении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грамотно,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доходчиво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и </a:t>
            </a:r>
            <a:r>
              <a:rPr sz="1800" dirty="0">
                <a:latin typeface="Times New Roman"/>
                <a:cs typeface="Times New Roman"/>
              </a:rPr>
              <a:t>точно</a:t>
            </a:r>
            <a:r>
              <a:rPr sz="1800" spc="29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передавать</a:t>
            </a:r>
            <a:r>
              <a:rPr sz="1800" spc="29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мысли, </a:t>
            </a:r>
            <a:r>
              <a:rPr sz="1800" dirty="0">
                <a:latin typeface="Times New Roman"/>
                <a:cs typeface="Times New Roman"/>
              </a:rPr>
              <a:t>придерживаясь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речевых</a:t>
            </a:r>
            <a:r>
              <a:rPr sz="1800" b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норм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84750" y="4236720"/>
            <a:ext cx="2161540" cy="2074545"/>
          </a:xfrm>
          <a:prstGeom prst="rect">
            <a:avLst/>
          </a:prstGeom>
          <a:solidFill>
            <a:srgbClr val="E7ECF5"/>
          </a:solidFill>
          <a:ln w="9905">
            <a:solidFill>
              <a:srgbClr val="335276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marL="434975" indent="-344805">
              <a:lnSpc>
                <a:spcPct val="100000"/>
              </a:lnSpc>
              <a:spcBef>
                <a:spcPts val="375"/>
              </a:spcBef>
              <a:buFont typeface="Symbol"/>
              <a:buChar char=""/>
              <a:tabLst>
                <a:tab pos="434975" algn="l"/>
              </a:tabLst>
            </a:pPr>
            <a:r>
              <a:rPr sz="1600" spc="-10" dirty="0">
                <a:latin typeface="Times New Roman"/>
                <a:cs typeface="Times New Roman"/>
              </a:rPr>
              <a:t>ясность;</a:t>
            </a:r>
            <a:endParaRPr sz="1600">
              <a:latin typeface="Times New Roman"/>
              <a:cs typeface="Times New Roman"/>
            </a:endParaRPr>
          </a:p>
          <a:p>
            <a:pPr marL="434975" indent="-344805">
              <a:lnSpc>
                <a:spcPct val="100000"/>
              </a:lnSpc>
              <a:spcBef>
                <a:spcPts val="290"/>
              </a:spcBef>
              <a:buFont typeface="Symbol"/>
              <a:buChar char=""/>
              <a:tabLst>
                <a:tab pos="434975" algn="l"/>
              </a:tabLst>
            </a:pPr>
            <a:r>
              <a:rPr sz="1600" spc="-10" dirty="0">
                <a:latin typeface="Times New Roman"/>
                <a:cs typeface="Times New Roman"/>
              </a:rPr>
              <a:t>грамотность;</a:t>
            </a:r>
            <a:endParaRPr sz="1600">
              <a:latin typeface="Times New Roman"/>
              <a:cs typeface="Times New Roman"/>
            </a:endParaRPr>
          </a:p>
          <a:p>
            <a:pPr marL="434975" indent="-344805">
              <a:lnSpc>
                <a:spcPct val="100000"/>
              </a:lnSpc>
              <a:spcBef>
                <a:spcPts val="275"/>
              </a:spcBef>
              <a:buFont typeface="Symbol"/>
              <a:buChar char=""/>
              <a:tabLst>
                <a:tab pos="434975" algn="l"/>
              </a:tabLst>
            </a:pPr>
            <a:r>
              <a:rPr sz="1600" spc="-10" dirty="0">
                <a:latin typeface="Times New Roman"/>
                <a:cs typeface="Times New Roman"/>
              </a:rPr>
              <a:t>содержательность;</a:t>
            </a:r>
            <a:endParaRPr sz="1600">
              <a:latin typeface="Times New Roman"/>
              <a:cs typeface="Times New Roman"/>
            </a:endParaRPr>
          </a:p>
          <a:p>
            <a:pPr marL="434975" indent="-344805">
              <a:lnSpc>
                <a:spcPct val="100000"/>
              </a:lnSpc>
              <a:spcBef>
                <a:spcPts val="290"/>
              </a:spcBef>
              <a:buFont typeface="Symbol"/>
              <a:buChar char=""/>
              <a:tabLst>
                <a:tab pos="434975" algn="l"/>
              </a:tabLst>
            </a:pPr>
            <a:r>
              <a:rPr sz="1600" spc="-10" dirty="0">
                <a:latin typeface="Times New Roman"/>
                <a:cs typeface="Times New Roman"/>
              </a:rPr>
              <a:t>логичность;</a:t>
            </a:r>
            <a:endParaRPr sz="1600">
              <a:latin typeface="Times New Roman"/>
              <a:cs typeface="Times New Roman"/>
            </a:endParaRPr>
          </a:p>
          <a:p>
            <a:pPr marL="434975" indent="-344805">
              <a:lnSpc>
                <a:spcPct val="100000"/>
              </a:lnSpc>
              <a:spcBef>
                <a:spcPts val="275"/>
              </a:spcBef>
              <a:buFont typeface="Symbol"/>
              <a:buChar char=""/>
              <a:tabLst>
                <a:tab pos="434975" algn="l"/>
              </a:tabLst>
            </a:pPr>
            <a:r>
              <a:rPr sz="1600" spc="-10" dirty="0">
                <a:latin typeface="Times New Roman"/>
                <a:cs typeface="Times New Roman"/>
              </a:rPr>
              <a:t>доказательность;</a:t>
            </a:r>
            <a:endParaRPr sz="1600">
              <a:latin typeface="Times New Roman"/>
              <a:cs typeface="Times New Roman"/>
            </a:endParaRPr>
          </a:p>
          <a:p>
            <a:pPr marL="434975" indent="-344805">
              <a:lnSpc>
                <a:spcPct val="100000"/>
              </a:lnSpc>
              <a:spcBef>
                <a:spcPts val="285"/>
              </a:spcBef>
              <a:buFont typeface="Symbol"/>
              <a:buChar char=""/>
              <a:tabLst>
                <a:tab pos="434975" algn="l"/>
              </a:tabLst>
            </a:pPr>
            <a:r>
              <a:rPr sz="1600" spc="-10" dirty="0">
                <a:latin typeface="Times New Roman"/>
                <a:cs typeface="Times New Roman"/>
              </a:rPr>
              <a:t>лаконичность;</a:t>
            </a:r>
            <a:endParaRPr sz="1600">
              <a:latin typeface="Times New Roman"/>
              <a:cs typeface="Times New Roman"/>
            </a:endParaRPr>
          </a:p>
          <a:p>
            <a:pPr marL="434975" indent="-344805">
              <a:lnSpc>
                <a:spcPct val="100000"/>
              </a:lnSpc>
              <a:spcBef>
                <a:spcPts val="315"/>
              </a:spcBef>
              <a:buFont typeface="Symbol"/>
              <a:buChar char=""/>
              <a:tabLst>
                <a:tab pos="434975" algn="l"/>
              </a:tabLst>
            </a:pPr>
            <a:r>
              <a:rPr sz="1600" spc="-10" dirty="0">
                <a:latin typeface="Times New Roman"/>
                <a:cs typeface="Times New Roman"/>
              </a:rPr>
              <a:t>уместность.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3495" y="1537080"/>
            <a:ext cx="10512425" cy="654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5080" indent="-344805">
              <a:lnSpc>
                <a:spcPct val="114599"/>
              </a:lnSpc>
              <a:spcBef>
                <a:spcPts val="100"/>
              </a:spcBef>
              <a:buFont typeface="Symbol"/>
              <a:buChar char=""/>
              <a:tabLst>
                <a:tab pos="356870" algn="l"/>
              </a:tabLst>
            </a:pPr>
            <a:r>
              <a:rPr sz="1800" dirty="0">
                <a:latin typeface="Times New Roman"/>
                <a:cs typeface="Times New Roman"/>
              </a:rPr>
              <a:t>соблюдать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правила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русского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языка,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культуру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своей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речи,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допускать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использования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ругательств, </a:t>
            </a:r>
            <a:r>
              <a:rPr sz="1800" dirty="0">
                <a:latin typeface="Times New Roman"/>
                <a:cs typeface="Times New Roman"/>
              </a:rPr>
              <a:t>грубых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оскорбительных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высказываний;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1615" y="38100"/>
            <a:ext cx="11790680" cy="6649084"/>
            <a:chOff x="221615" y="38100"/>
            <a:chExt cx="11790680" cy="6649084"/>
          </a:xfrm>
        </p:grpSpPr>
        <p:sp>
          <p:nvSpPr>
            <p:cNvPr id="3" name="object 3"/>
            <p:cNvSpPr/>
            <p:nvPr/>
          </p:nvSpPr>
          <p:spPr>
            <a:xfrm>
              <a:off x="221615" y="38100"/>
              <a:ext cx="10007600" cy="382270"/>
            </a:xfrm>
            <a:custGeom>
              <a:avLst/>
              <a:gdLst/>
              <a:ahLst/>
              <a:cxnLst/>
              <a:rect l="l" t="t" r="r" b="b"/>
              <a:pathLst>
                <a:path w="10007600" h="382270">
                  <a:moveTo>
                    <a:pt x="10007600" y="0"/>
                  </a:moveTo>
                  <a:lnTo>
                    <a:pt x="0" y="0"/>
                  </a:lnTo>
                  <a:lnTo>
                    <a:pt x="0" y="382270"/>
                  </a:lnTo>
                  <a:lnTo>
                    <a:pt x="10007600" y="382270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1615" y="419734"/>
              <a:ext cx="11790680" cy="6267450"/>
            </a:xfrm>
            <a:custGeom>
              <a:avLst/>
              <a:gdLst/>
              <a:ahLst/>
              <a:cxnLst/>
              <a:rect l="l" t="t" r="r" b="b"/>
              <a:pathLst>
                <a:path w="11790680" h="6267450">
                  <a:moveTo>
                    <a:pt x="11790680" y="0"/>
                  </a:moveTo>
                  <a:lnTo>
                    <a:pt x="0" y="0"/>
                  </a:lnTo>
                  <a:lnTo>
                    <a:pt x="0" y="6267450"/>
                  </a:lnTo>
                  <a:lnTo>
                    <a:pt x="11790680" y="6267450"/>
                  </a:lnTo>
                  <a:lnTo>
                    <a:pt x="117906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6545" y="1674495"/>
              <a:ext cx="471805" cy="465455"/>
            </a:xfrm>
            <a:custGeom>
              <a:avLst/>
              <a:gdLst/>
              <a:ahLst/>
              <a:cxnLst/>
              <a:rect l="l" t="t" r="r" b="b"/>
              <a:pathLst>
                <a:path w="471805" h="465455">
                  <a:moveTo>
                    <a:pt x="236220" y="0"/>
                  </a:moveTo>
                  <a:lnTo>
                    <a:pt x="188595" y="4444"/>
                  </a:lnTo>
                  <a:lnTo>
                    <a:pt x="144145" y="18414"/>
                  </a:lnTo>
                  <a:lnTo>
                    <a:pt x="104139" y="40004"/>
                  </a:lnTo>
                  <a:lnTo>
                    <a:pt x="69214" y="67944"/>
                  </a:lnTo>
                  <a:lnTo>
                    <a:pt x="40639" y="102869"/>
                  </a:lnTo>
                  <a:lnTo>
                    <a:pt x="19050" y="142239"/>
                  </a:lnTo>
                  <a:lnTo>
                    <a:pt x="5079" y="186054"/>
                  </a:lnTo>
                  <a:lnTo>
                    <a:pt x="0" y="233044"/>
                  </a:lnTo>
                  <a:lnTo>
                    <a:pt x="5079" y="279400"/>
                  </a:lnTo>
                  <a:lnTo>
                    <a:pt x="19050" y="323214"/>
                  </a:lnTo>
                  <a:lnTo>
                    <a:pt x="40639" y="363219"/>
                  </a:lnTo>
                  <a:lnTo>
                    <a:pt x="69214" y="397509"/>
                  </a:lnTo>
                  <a:lnTo>
                    <a:pt x="104139" y="426084"/>
                  </a:lnTo>
                  <a:lnTo>
                    <a:pt x="144145" y="447039"/>
                  </a:lnTo>
                  <a:lnTo>
                    <a:pt x="188595" y="461009"/>
                  </a:lnTo>
                  <a:lnTo>
                    <a:pt x="236220" y="465454"/>
                  </a:lnTo>
                  <a:lnTo>
                    <a:pt x="283845" y="461009"/>
                  </a:lnTo>
                  <a:lnTo>
                    <a:pt x="327659" y="447039"/>
                  </a:lnTo>
                  <a:lnTo>
                    <a:pt x="367664" y="426084"/>
                  </a:lnTo>
                  <a:lnTo>
                    <a:pt x="402589" y="397509"/>
                  </a:lnTo>
                  <a:lnTo>
                    <a:pt x="431800" y="363219"/>
                  </a:lnTo>
                  <a:lnTo>
                    <a:pt x="453389" y="323214"/>
                  </a:lnTo>
                  <a:lnTo>
                    <a:pt x="467359" y="279400"/>
                  </a:lnTo>
                  <a:lnTo>
                    <a:pt x="471805" y="233044"/>
                  </a:lnTo>
                  <a:lnTo>
                    <a:pt x="467359" y="186054"/>
                  </a:lnTo>
                  <a:lnTo>
                    <a:pt x="453389" y="142239"/>
                  </a:lnTo>
                  <a:lnTo>
                    <a:pt x="431800" y="102869"/>
                  </a:lnTo>
                  <a:lnTo>
                    <a:pt x="402589" y="67944"/>
                  </a:lnTo>
                  <a:lnTo>
                    <a:pt x="367664" y="40004"/>
                  </a:lnTo>
                  <a:lnTo>
                    <a:pt x="327659" y="18414"/>
                  </a:lnTo>
                  <a:lnTo>
                    <a:pt x="283845" y="4444"/>
                  </a:lnTo>
                  <a:lnTo>
                    <a:pt x="236220" y="0"/>
                  </a:lnTo>
                  <a:close/>
                </a:path>
              </a:pathLst>
            </a:custGeom>
            <a:solidFill>
              <a:srgbClr val="EFD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6545" y="1674495"/>
              <a:ext cx="471805" cy="465455"/>
            </a:xfrm>
            <a:custGeom>
              <a:avLst/>
              <a:gdLst/>
              <a:ahLst/>
              <a:cxnLst/>
              <a:rect l="l" t="t" r="r" b="b"/>
              <a:pathLst>
                <a:path w="471805" h="465455">
                  <a:moveTo>
                    <a:pt x="0" y="233044"/>
                  </a:moveTo>
                  <a:lnTo>
                    <a:pt x="5079" y="186054"/>
                  </a:lnTo>
                  <a:lnTo>
                    <a:pt x="19050" y="142239"/>
                  </a:lnTo>
                  <a:lnTo>
                    <a:pt x="40639" y="102869"/>
                  </a:lnTo>
                  <a:lnTo>
                    <a:pt x="69214" y="67944"/>
                  </a:lnTo>
                  <a:lnTo>
                    <a:pt x="104139" y="40004"/>
                  </a:lnTo>
                  <a:lnTo>
                    <a:pt x="144145" y="18414"/>
                  </a:lnTo>
                  <a:lnTo>
                    <a:pt x="188595" y="4444"/>
                  </a:lnTo>
                  <a:lnTo>
                    <a:pt x="236220" y="0"/>
                  </a:lnTo>
                  <a:lnTo>
                    <a:pt x="283845" y="4444"/>
                  </a:lnTo>
                  <a:lnTo>
                    <a:pt x="327659" y="18414"/>
                  </a:lnTo>
                  <a:lnTo>
                    <a:pt x="367664" y="40004"/>
                  </a:lnTo>
                  <a:lnTo>
                    <a:pt x="402589" y="67944"/>
                  </a:lnTo>
                  <a:lnTo>
                    <a:pt x="431800" y="102869"/>
                  </a:lnTo>
                  <a:lnTo>
                    <a:pt x="453389" y="142239"/>
                  </a:lnTo>
                  <a:lnTo>
                    <a:pt x="467359" y="186054"/>
                  </a:lnTo>
                  <a:lnTo>
                    <a:pt x="471805" y="233044"/>
                  </a:lnTo>
                  <a:lnTo>
                    <a:pt x="467359" y="279400"/>
                  </a:lnTo>
                  <a:lnTo>
                    <a:pt x="453389" y="323214"/>
                  </a:lnTo>
                  <a:lnTo>
                    <a:pt x="431800" y="363219"/>
                  </a:lnTo>
                  <a:lnTo>
                    <a:pt x="402589" y="397509"/>
                  </a:lnTo>
                  <a:lnTo>
                    <a:pt x="367664" y="426084"/>
                  </a:lnTo>
                  <a:lnTo>
                    <a:pt x="327659" y="447039"/>
                  </a:lnTo>
                  <a:lnTo>
                    <a:pt x="283845" y="461009"/>
                  </a:lnTo>
                  <a:lnTo>
                    <a:pt x="236220" y="465454"/>
                  </a:lnTo>
                  <a:lnTo>
                    <a:pt x="188595" y="461009"/>
                  </a:lnTo>
                  <a:lnTo>
                    <a:pt x="144145" y="447039"/>
                  </a:lnTo>
                  <a:lnTo>
                    <a:pt x="104139" y="426084"/>
                  </a:lnTo>
                  <a:lnTo>
                    <a:pt x="69214" y="397509"/>
                  </a:lnTo>
                  <a:lnTo>
                    <a:pt x="40639" y="363219"/>
                  </a:lnTo>
                  <a:lnTo>
                    <a:pt x="19050" y="323214"/>
                  </a:lnTo>
                  <a:lnTo>
                    <a:pt x="5079" y="279400"/>
                  </a:lnTo>
                  <a:lnTo>
                    <a:pt x="0" y="233044"/>
                  </a:lnTo>
                  <a:close/>
                </a:path>
              </a:pathLst>
            </a:custGeom>
            <a:ln w="16001">
              <a:solidFill>
                <a:srgbClr val="D27D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3465" y="2367279"/>
              <a:ext cx="2730500" cy="273113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490980" y="788034"/>
            <a:ext cx="9244330" cy="493395"/>
          </a:xfrm>
          <a:prstGeom prst="rect">
            <a:avLst/>
          </a:prstGeom>
          <a:solidFill>
            <a:srgbClr val="EFD2D2"/>
          </a:solidFill>
          <a:ln w="16001">
            <a:solidFill>
              <a:srgbClr val="D27D77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258445">
              <a:lnSpc>
                <a:spcPct val="100000"/>
              </a:lnSpc>
              <a:spcBef>
                <a:spcPts val="80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работников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перед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профессиональной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деятельностью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65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45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55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7923" y="1706626"/>
            <a:ext cx="11356340" cy="806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indent="-455295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4"/>
              <a:tabLst>
                <a:tab pos="467995" algn="l"/>
              </a:tabLst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процессе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своей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профессиональной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деятельности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педагогические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работники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обязаны</a:t>
            </a:r>
            <a:r>
              <a:rPr sz="1800" b="1" u="sng" spc="3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воздерживаться</a:t>
            </a:r>
            <a:r>
              <a:rPr sz="1800" b="1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от:</a:t>
            </a:r>
            <a:endParaRPr sz="1800">
              <a:latin typeface="Times New Roman"/>
              <a:cs typeface="Times New Roman"/>
            </a:endParaRPr>
          </a:p>
          <a:p>
            <a:pPr marL="4007485" lvl="1" indent="-342900">
              <a:lnSpc>
                <a:spcPct val="100000"/>
              </a:lnSpc>
              <a:spcBef>
                <a:spcPts val="1825"/>
              </a:spcBef>
              <a:buFont typeface="Symbol"/>
              <a:buChar char=""/>
              <a:tabLst>
                <a:tab pos="4007485" algn="l"/>
                <a:tab pos="5259070" algn="l"/>
                <a:tab pos="6208395" algn="l"/>
                <a:tab pos="6967220" algn="l"/>
                <a:tab pos="7416800" algn="l"/>
                <a:tab pos="8362315" algn="l"/>
                <a:tab pos="9471660" algn="l"/>
                <a:tab pos="975931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поведения,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которое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могло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бы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вызвать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сомнение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добросовестном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02963" y="2487295"/>
            <a:ext cx="3452495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1565275" algn="l"/>
                <a:tab pos="1852295" algn="l"/>
                <a:tab pos="2609215" algn="l"/>
              </a:tabLst>
            </a:pPr>
            <a:r>
              <a:rPr sz="1800" spc="-10" dirty="0">
                <a:latin typeface="Times New Roman"/>
                <a:cs typeface="Times New Roman"/>
              </a:rPr>
              <a:t>исполнении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4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педагогическим обязанностей,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также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избегать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08417" y="2487295"/>
            <a:ext cx="3857625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110" marR="5080" indent="-106045">
              <a:lnSpc>
                <a:spcPct val="114999"/>
              </a:lnSpc>
              <a:spcBef>
                <a:spcPts val="100"/>
              </a:spcBef>
              <a:tabLst>
                <a:tab pos="1562735" algn="l"/>
                <a:tab pos="1634489" algn="l"/>
                <a:tab pos="2512060" algn="l"/>
                <a:tab pos="2781935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работником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своих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должностных конфликтных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ситуаций,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способных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057638" y="3717417"/>
            <a:ext cx="1708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67055" algn="l"/>
              </a:tabLst>
            </a:pPr>
            <a:r>
              <a:rPr sz="1800" spc="-25" dirty="0">
                <a:latin typeface="Times New Roman"/>
                <a:cs typeface="Times New Roman"/>
              </a:rPr>
              <a:t>или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проведения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60063" y="3159633"/>
            <a:ext cx="582676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нанести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ущерб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репутации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или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авторитету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ДОУ;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13300"/>
              </a:lnSpc>
              <a:spcBef>
                <a:spcPts val="1945"/>
              </a:spcBef>
              <a:buFont typeface="Symbol"/>
              <a:buChar char=""/>
              <a:tabLst>
                <a:tab pos="355600" algn="l"/>
                <a:tab pos="2536190" algn="l"/>
                <a:tab pos="3521075" algn="l"/>
                <a:tab pos="3831590" algn="l"/>
                <a:tab pos="53314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пренебрежительных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отзывов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деятельности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ДОУ </a:t>
            </a:r>
            <a:r>
              <a:rPr sz="1800" dirty="0">
                <a:latin typeface="Times New Roman"/>
                <a:cs typeface="Times New Roman"/>
              </a:rPr>
              <a:t>необоснованного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сравнения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другими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учреждениями;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2640" y="4588002"/>
            <a:ext cx="10962640" cy="197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2515" indent="-342900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612515" algn="l"/>
              </a:tabLst>
            </a:pPr>
            <a:r>
              <a:rPr sz="1800" dirty="0">
                <a:latin typeface="Times New Roman"/>
                <a:cs typeface="Times New Roman"/>
              </a:rPr>
              <a:t>преувеличения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своей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значимости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профессиональных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возможностей;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0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3612515" indent="-342900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3612515" algn="l"/>
              </a:tabLst>
            </a:pPr>
            <a:r>
              <a:rPr sz="1800" dirty="0">
                <a:latin typeface="Times New Roman"/>
                <a:cs typeface="Times New Roman"/>
              </a:rPr>
              <a:t>проявления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лести,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лицемерия,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назойливости,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лжи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лукавства;</a:t>
            </a:r>
            <a:endParaRPr sz="1800">
              <a:latin typeface="Times New Roman"/>
              <a:cs typeface="Times New Roman"/>
            </a:endParaRPr>
          </a:p>
          <a:p>
            <a:pPr marL="354330" marR="5080" indent="-342265" algn="just">
              <a:lnSpc>
                <a:spcPct val="113700"/>
              </a:lnSpc>
              <a:spcBef>
                <a:spcPts val="1430"/>
              </a:spcBef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любого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вида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высказываний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действий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дискриминационного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характера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признакам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пола,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возраста,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расы, 	</a:t>
            </a:r>
            <a:r>
              <a:rPr sz="1800" dirty="0">
                <a:latin typeface="Times New Roman"/>
                <a:cs typeface="Times New Roman"/>
              </a:rPr>
              <a:t>национальности,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языка,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гражданства,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социального,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имущественного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или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семейного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положения, 	</a:t>
            </a:r>
            <a:r>
              <a:rPr sz="1800" dirty="0">
                <a:latin typeface="Times New Roman"/>
                <a:cs typeface="Times New Roman"/>
              </a:rPr>
              <a:t>политических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или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религиозных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предпочтений;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1615" y="38100"/>
            <a:ext cx="11790680" cy="6603365"/>
            <a:chOff x="221615" y="38100"/>
            <a:chExt cx="11790680" cy="6603365"/>
          </a:xfrm>
        </p:grpSpPr>
        <p:sp>
          <p:nvSpPr>
            <p:cNvPr id="3" name="object 3"/>
            <p:cNvSpPr/>
            <p:nvPr/>
          </p:nvSpPr>
          <p:spPr>
            <a:xfrm>
              <a:off x="221615" y="38100"/>
              <a:ext cx="10007600" cy="382270"/>
            </a:xfrm>
            <a:custGeom>
              <a:avLst/>
              <a:gdLst/>
              <a:ahLst/>
              <a:cxnLst/>
              <a:rect l="l" t="t" r="r" b="b"/>
              <a:pathLst>
                <a:path w="10007600" h="382270">
                  <a:moveTo>
                    <a:pt x="10007600" y="0"/>
                  </a:moveTo>
                  <a:lnTo>
                    <a:pt x="0" y="0"/>
                  </a:lnTo>
                  <a:lnTo>
                    <a:pt x="0" y="382270"/>
                  </a:lnTo>
                  <a:lnTo>
                    <a:pt x="10007600" y="382270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1615" y="419734"/>
              <a:ext cx="11790680" cy="6221730"/>
            </a:xfrm>
            <a:custGeom>
              <a:avLst/>
              <a:gdLst/>
              <a:ahLst/>
              <a:cxnLst/>
              <a:rect l="l" t="t" r="r" b="b"/>
              <a:pathLst>
                <a:path w="11790680" h="6221730">
                  <a:moveTo>
                    <a:pt x="11790680" y="0"/>
                  </a:moveTo>
                  <a:lnTo>
                    <a:pt x="0" y="0"/>
                  </a:lnTo>
                  <a:lnTo>
                    <a:pt x="0" y="6221730"/>
                  </a:lnTo>
                  <a:lnTo>
                    <a:pt x="11790680" y="6221730"/>
                  </a:lnTo>
                  <a:lnTo>
                    <a:pt x="117906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450" y="3320415"/>
              <a:ext cx="3134360" cy="243586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89529" y="5544184"/>
              <a:ext cx="805815" cy="198120"/>
            </a:xfrm>
            <a:custGeom>
              <a:avLst/>
              <a:gdLst/>
              <a:ahLst/>
              <a:cxnLst/>
              <a:rect l="l" t="t" r="r" b="b"/>
              <a:pathLst>
                <a:path w="805814" h="198120">
                  <a:moveTo>
                    <a:pt x="805815" y="0"/>
                  </a:moveTo>
                  <a:lnTo>
                    <a:pt x="0" y="0"/>
                  </a:lnTo>
                  <a:lnTo>
                    <a:pt x="0" y="198119"/>
                  </a:lnTo>
                  <a:lnTo>
                    <a:pt x="805815" y="198119"/>
                  </a:lnTo>
                  <a:lnTo>
                    <a:pt x="8058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89529" y="5544184"/>
              <a:ext cx="805815" cy="198120"/>
            </a:xfrm>
            <a:custGeom>
              <a:avLst/>
              <a:gdLst/>
              <a:ahLst/>
              <a:cxnLst/>
              <a:rect l="l" t="t" r="r" b="b"/>
              <a:pathLst>
                <a:path w="805814" h="198120">
                  <a:moveTo>
                    <a:pt x="0" y="198119"/>
                  </a:moveTo>
                  <a:lnTo>
                    <a:pt x="805815" y="198119"/>
                  </a:lnTo>
                  <a:lnTo>
                    <a:pt x="805815" y="0"/>
                  </a:lnTo>
                  <a:lnTo>
                    <a:pt x="0" y="0"/>
                  </a:lnTo>
                  <a:lnTo>
                    <a:pt x="0" y="198119"/>
                  </a:lnTo>
                  <a:close/>
                </a:path>
              </a:pathLst>
            </a:custGeom>
            <a:ln w="160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65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45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55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8444" y="1065021"/>
            <a:ext cx="10746105" cy="438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46685" indent="-342900">
              <a:lnSpc>
                <a:spcPct val="113300"/>
              </a:lnSpc>
              <a:spcBef>
                <a:spcPts val="100"/>
              </a:spcBef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высказываний,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которые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могут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быть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истолкованы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как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оскорбления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адрес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определенных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социальных, </a:t>
            </a:r>
            <a:r>
              <a:rPr sz="1800" dirty="0">
                <a:latin typeface="Times New Roman"/>
                <a:cs typeface="Times New Roman"/>
              </a:rPr>
              <a:t>национальных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или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концессионных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групп;</a:t>
            </a:r>
            <a:endParaRPr sz="1800">
              <a:latin typeface="Times New Roman"/>
              <a:cs typeface="Times New Roman"/>
            </a:endParaRPr>
          </a:p>
          <a:p>
            <a:pPr marL="355600" marR="147955" indent="-342900">
              <a:lnSpc>
                <a:spcPct val="113900"/>
              </a:lnSpc>
              <a:spcBef>
                <a:spcPts val="1945"/>
              </a:spcBef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резких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циничных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выражений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оскорбительного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характера,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связанных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физическими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недостатками человека;</a:t>
            </a:r>
            <a:endParaRPr sz="1800">
              <a:latin typeface="Times New Roman"/>
              <a:cs typeface="Times New Roman"/>
            </a:endParaRPr>
          </a:p>
          <a:p>
            <a:pPr marL="3185795" marR="20955" lvl="1" indent="-342900" algn="just">
              <a:lnSpc>
                <a:spcPct val="114399"/>
              </a:lnSpc>
              <a:spcBef>
                <a:spcPts val="1420"/>
              </a:spcBef>
              <a:buFont typeface="Symbol"/>
              <a:buChar char=""/>
              <a:tabLst>
                <a:tab pos="3185795" algn="l"/>
              </a:tabLst>
            </a:pPr>
            <a:r>
              <a:rPr sz="1800" dirty="0">
                <a:latin typeface="Times New Roman"/>
                <a:cs typeface="Times New Roman"/>
              </a:rPr>
              <a:t>грубости,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злой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иронии,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пренебрежительного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тона,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заносчивости,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предвзятых </a:t>
            </a:r>
            <a:r>
              <a:rPr sz="1800" dirty="0">
                <a:latin typeface="Times New Roman"/>
                <a:cs typeface="Times New Roman"/>
              </a:rPr>
              <a:t>замечаний,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предъявления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неправомерных,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незаслуженных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обвинений;</a:t>
            </a:r>
            <a:endParaRPr sz="1800">
              <a:latin typeface="Times New Roman"/>
              <a:cs typeface="Times New Roman"/>
            </a:endParaRPr>
          </a:p>
          <a:p>
            <a:pPr marL="3185795" marR="6350" lvl="1" indent="-342900" algn="just">
              <a:lnSpc>
                <a:spcPct val="113300"/>
              </a:lnSpc>
              <a:spcBef>
                <a:spcPts val="1980"/>
              </a:spcBef>
              <a:buFont typeface="Symbol"/>
              <a:buChar char=""/>
              <a:tabLst>
                <a:tab pos="3185795" algn="l"/>
              </a:tabLst>
            </a:pPr>
            <a:r>
              <a:rPr sz="1800" dirty="0">
                <a:latin typeface="Times New Roman"/>
                <a:cs typeface="Times New Roman"/>
              </a:rPr>
              <a:t>угроз,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оскорбительных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выражений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или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реплик,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действий,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препятствующих </a:t>
            </a:r>
            <a:r>
              <a:rPr sz="1800" dirty="0">
                <a:latin typeface="Times New Roman"/>
                <a:cs typeface="Times New Roman"/>
              </a:rPr>
              <a:t>нормальному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общению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или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провоцирующих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противоправное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поведение;</a:t>
            </a:r>
            <a:endParaRPr sz="1800">
              <a:latin typeface="Times New Roman"/>
              <a:cs typeface="Times New Roman"/>
            </a:endParaRPr>
          </a:p>
          <a:p>
            <a:pPr marL="3185795" marR="5080" lvl="1" indent="-342900" algn="just">
              <a:lnSpc>
                <a:spcPct val="113599"/>
              </a:lnSpc>
              <a:spcBef>
                <a:spcPts val="1964"/>
              </a:spcBef>
              <a:buFont typeface="Symbol"/>
              <a:buChar char=""/>
              <a:tabLst>
                <a:tab pos="3185795" algn="l"/>
              </a:tabLst>
            </a:pPr>
            <a:r>
              <a:rPr sz="1800" dirty="0">
                <a:latin typeface="Times New Roman"/>
                <a:cs typeface="Times New Roman"/>
              </a:rPr>
              <a:t>поспешности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принятии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решений,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пренебрежения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правовыми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(или) </a:t>
            </a:r>
            <a:r>
              <a:rPr sz="1800" dirty="0">
                <a:latin typeface="Times New Roman"/>
                <a:cs typeface="Times New Roman"/>
              </a:rPr>
              <a:t>моральными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нормами,</a:t>
            </a:r>
            <a:r>
              <a:rPr sz="1800" spc="4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использования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средств,</a:t>
            </a:r>
            <a:r>
              <a:rPr sz="1800" spc="4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соответствующих </a:t>
            </a:r>
            <a:r>
              <a:rPr sz="1800" dirty="0">
                <a:latin typeface="Times New Roman"/>
                <a:cs typeface="Times New Roman"/>
              </a:rPr>
              <a:t>требованиям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закона,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нравственным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принципам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нормам.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5600" y="41909"/>
            <a:ext cx="11512550" cy="6541770"/>
            <a:chOff x="355600" y="41909"/>
            <a:chExt cx="11512550" cy="6541770"/>
          </a:xfrm>
        </p:grpSpPr>
        <p:sp>
          <p:nvSpPr>
            <p:cNvPr id="3" name="object 3"/>
            <p:cNvSpPr/>
            <p:nvPr/>
          </p:nvSpPr>
          <p:spPr>
            <a:xfrm>
              <a:off x="355600" y="41909"/>
              <a:ext cx="10007600" cy="378460"/>
            </a:xfrm>
            <a:custGeom>
              <a:avLst/>
              <a:gdLst/>
              <a:ahLst/>
              <a:cxnLst/>
              <a:rect l="l" t="t" r="r" b="b"/>
              <a:pathLst>
                <a:path w="10007600" h="378459">
                  <a:moveTo>
                    <a:pt x="10007600" y="0"/>
                  </a:moveTo>
                  <a:lnTo>
                    <a:pt x="0" y="0"/>
                  </a:lnTo>
                  <a:lnTo>
                    <a:pt x="0" y="378459"/>
                  </a:lnTo>
                  <a:lnTo>
                    <a:pt x="10007600" y="378459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5600" y="419734"/>
              <a:ext cx="11512550" cy="6163945"/>
            </a:xfrm>
            <a:custGeom>
              <a:avLst/>
              <a:gdLst/>
              <a:ahLst/>
              <a:cxnLst/>
              <a:rect l="l" t="t" r="r" b="b"/>
              <a:pathLst>
                <a:path w="11512550" h="6163945">
                  <a:moveTo>
                    <a:pt x="11512550" y="0"/>
                  </a:moveTo>
                  <a:lnTo>
                    <a:pt x="0" y="0"/>
                  </a:lnTo>
                  <a:lnTo>
                    <a:pt x="0" y="6163945"/>
                  </a:lnTo>
                  <a:lnTo>
                    <a:pt x="11512550" y="6163945"/>
                  </a:lnTo>
                  <a:lnTo>
                    <a:pt x="115125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07719" y="1849755"/>
              <a:ext cx="471170" cy="465455"/>
            </a:xfrm>
            <a:custGeom>
              <a:avLst/>
              <a:gdLst/>
              <a:ahLst/>
              <a:cxnLst/>
              <a:rect l="l" t="t" r="r" b="b"/>
              <a:pathLst>
                <a:path w="471169" h="465455">
                  <a:moveTo>
                    <a:pt x="235585" y="0"/>
                  </a:moveTo>
                  <a:lnTo>
                    <a:pt x="187960" y="4445"/>
                  </a:lnTo>
                  <a:lnTo>
                    <a:pt x="143510" y="18415"/>
                  </a:lnTo>
                  <a:lnTo>
                    <a:pt x="103504" y="40005"/>
                  </a:lnTo>
                  <a:lnTo>
                    <a:pt x="68579" y="67945"/>
                  </a:lnTo>
                  <a:lnTo>
                    <a:pt x="40004" y="102870"/>
                  </a:lnTo>
                  <a:lnTo>
                    <a:pt x="18414" y="142240"/>
                  </a:lnTo>
                  <a:lnTo>
                    <a:pt x="4445" y="186055"/>
                  </a:lnTo>
                  <a:lnTo>
                    <a:pt x="0" y="233045"/>
                  </a:lnTo>
                  <a:lnTo>
                    <a:pt x="4445" y="279400"/>
                  </a:lnTo>
                  <a:lnTo>
                    <a:pt x="18414" y="323215"/>
                  </a:lnTo>
                  <a:lnTo>
                    <a:pt x="40004" y="363220"/>
                  </a:lnTo>
                  <a:lnTo>
                    <a:pt x="68579" y="397510"/>
                  </a:lnTo>
                  <a:lnTo>
                    <a:pt x="103504" y="426085"/>
                  </a:lnTo>
                  <a:lnTo>
                    <a:pt x="143510" y="447040"/>
                  </a:lnTo>
                  <a:lnTo>
                    <a:pt x="187960" y="461010"/>
                  </a:lnTo>
                  <a:lnTo>
                    <a:pt x="235585" y="465455"/>
                  </a:lnTo>
                  <a:lnTo>
                    <a:pt x="283210" y="461010"/>
                  </a:lnTo>
                  <a:lnTo>
                    <a:pt x="327660" y="447040"/>
                  </a:lnTo>
                  <a:lnTo>
                    <a:pt x="367664" y="426085"/>
                  </a:lnTo>
                  <a:lnTo>
                    <a:pt x="402589" y="397510"/>
                  </a:lnTo>
                  <a:lnTo>
                    <a:pt x="431164" y="363220"/>
                  </a:lnTo>
                  <a:lnTo>
                    <a:pt x="452755" y="323215"/>
                  </a:lnTo>
                  <a:lnTo>
                    <a:pt x="466724" y="279400"/>
                  </a:lnTo>
                  <a:lnTo>
                    <a:pt x="471170" y="233045"/>
                  </a:lnTo>
                  <a:lnTo>
                    <a:pt x="466724" y="186055"/>
                  </a:lnTo>
                  <a:lnTo>
                    <a:pt x="452755" y="142240"/>
                  </a:lnTo>
                  <a:lnTo>
                    <a:pt x="431164" y="102870"/>
                  </a:lnTo>
                  <a:lnTo>
                    <a:pt x="402589" y="67945"/>
                  </a:lnTo>
                  <a:lnTo>
                    <a:pt x="367664" y="40005"/>
                  </a:lnTo>
                  <a:lnTo>
                    <a:pt x="327660" y="18415"/>
                  </a:lnTo>
                  <a:lnTo>
                    <a:pt x="283210" y="4445"/>
                  </a:lnTo>
                  <a:lnTo>
                    <a:pt x="235585" y="0"/>
                  </a:lnTo>
                  <a:close/>
                </a:path>
              </a:pathLst>
            </a:custGeom>
            <a:solidFill>
              <a:srgbClr val="EFD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07719" y="1849755"/>
              <a:ext cx="471170" cy="465455"/>
            </a:xfrm>
            <a:custGeom>
              <a:avLst/>
              <a:gdLst/>
              <a:ahLst/>
              <a:cxnLst/>
              <a:rect l="l" t="t" r="r" b="b"/>
              <a:pathLst>
                <a:path w="471169" h="465455">
                  <a:moveTo>
                    <a:pt x="0" y="233045"/>
                  </a:moveTo>
                  <a:lnTo>
                    <a:pt x="4445" y="186055"/>
                  </a:lnTo>
                  <a:lnTo>
                    <a:pt x="18414" y="142240"/>
                  </a:lnTo>
                  <a:lnTo>
                    <a:pt x="40004" y="102870"/>
                  </a:lnTo>
                  <a:lnTo>
                    <a:pt x="68579" y="67945"/>
                  </a:lnTo>
                  <a:lnTo>
                    <a:pt x="103504" y="40005"/>
                  </a:lnTo>
                  <a:lnTo>
                    <a:pt x="143510" y="18415"/>
                  </a:lnTo>
                  <a:lnTo>
                    <a:pt x="187960" y="4445"/>
                  </a:lnTo>
                  <a:lnTo>
                    <a:pt x="235585" y="0"/>
                  </a:lnTo>
                  <a:lnTo>
                    <a:pt x="283210" y="4445"/>
                  </a:lnTo>
                  <a:lnTo>
                    <a:pt x="327660" y="18415"/>
                  </a:lnTo>
                  <a:lnTo>
                    <a:pt x="367664" y="40005"/>
                  </a:lnTo>
                  <a:lnTo>
                    <a:pt x="402589" y="67945"/>
                  </a:lnTo>
                  <a:lnTo>
                    <a:pt x="431164" y="102870"/>
                  </a:lnTo>
                  <a:lnTo>
                    <a:pt x="452755" y="142240"/>
                  </a:lnTo>
                  <a:lnTo>
                    <a:pt x="466724" y="186055"/>
                  </a:lnTo>
                  <a:lnTo>
                    <a:pt x="471170" y="233045"/>
                  </a:lnTo>
                  <a:lnTo>
                    <a:pt x="466724" y="279400"/>
                  </a:lnTo>
                  <a:lnTo>
                    <a:pt x="452755" y="323215"/>
                  </a:lnTo>
                  <a:lnTo>
                    <a:pt x="431164" y="363220"/>
                  </a:lnTo>
                  <a:lnTo>
                    <a:pt x="402589" y="397510"/>
                  </a:lnTo>
                  <a:lnTo>
                    <a:pt x="367664" y="426085"/>
                  </a:lnTo>
                  <a:lnTo>
                    <a:pt x="327660" y="447040"/>
                  </a:lnTo>
                  <a:lnTo>
                    <a:pt x="283210" y="461010"/>
                  </a:lnTo>
                  <a:lnTo>
                    <a:pt x="235585" y="465455"/>
                  </a:lnTo>
                  <a:lnTo>
                    <a:pt x="187960" y="461010"/>
                  </a:lnTo>
                  <a:lnTo>
                    <a:pt x="143510" y="447040"/>
                  </a:lnTo>
                  <a:lnTo>
                    <a:pt x="103504" y="426085"/>
                  </a:lnTo>
                  <a:lnTo>
                    <a:pt x="68579" y="397510"/>
                  </a:lnTo>
                  <a:lnTo>
                    <a:pt x="40004" y="363220"/>
                  </a:lnTo>
                  <a:lnTo>
                    <a:pt x="18414" y="323215"/>
                  </a:lnTo>
                  <a:lnTo>
                    <a:pt x="4445" y="279400"/>
                  </a:lnTo>
                  <a:lnTo>
                    <a:pt x="0" y="233045"/>
                  </a:lnTo>
                  <a:close/>
                </a:path>
              </a:pathLst>
            </a:custGeom>
            <a:ln w="16002">
              <a:solidFill>
                <a:srgbClr val="D27D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64575" y="1712595"/>
              <a:ext cx="2943859" cy="23647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082415" y="5043169"/>
              <a:ext cx="471805" cy="465455"/>
            </a:xfrm>
            <a:custGeom>
              <a:avLst/>
              <a:gdLst/>
              <a:ahLst/>
              <a:cxnLst/>
              <a:rect l="l" t="t" r="r" b="b"/>
              <a:pathLst>
                <a:path w="471804" h="465454">
                  <a:moveTo>
                    <a:pt x="235585" y="0"/>
                  </a:moveTo>
                  <a:lnTo>
                    <a:pt x="188595" y="5079"/>
                  </a:lnTo>
                  <a:lnTo>
                    <a:pt x="144145" y="18414"/>
                  </a:lnTo>
                  <a:lnTo>
                    <a:pt x="104139" y="40004"/>
                  </a:lnTo>
                  <a:lnTo>
                    <a:pt x="69214" y="68579"/>
                  </a:lnTo>
                  <a:lnTo>
                    <a:pt x="40005" y="102869"/>
                  </a:lnTo>
                  <a:lnTo>
                    <a:pt x="18414" y="142239"/>
                  </a:lnTo>
                  <a:lnTo>
                    <a:pt x="5080" y="186054"/>
                  </a:lnTo>
                  <a:lnTo>
                    <a:pt x="0" y="233044"/>
                  </a:lnTo>
                  <a:lnTo>
                    <a:pt x="5080" y="280034"/>
                  </a:lnTo>
                  <a:lnTo>
                    <a:pt x="18414" y="323214"/>
                  </a:lnTo>
                  <a:lnTo>
                    <a:pt x="40005" y="363219"/>
                  </a:lnTo>
                  <a:lnTo>
                    <a:pt x="69214" y="397509"/>
                  </a:lnTo>
                  <a:lnTo>
                    <a:pt x="104139" y="426084"/>
                  </a:lnTo>
                  <a:lnTo>
                    <a:pt x="144145" y="447674"/>
                  </a:lnTo>
                  <a:lnTo>
                    <a:pt x="188595" y="461009"/>
                  </a:lnTo>
                  <a:lnTo>
                    <a:pt x="235585" y="465454"/>
                  </a:lnTo>
                  <a:lnTo>
                    <a:pt x="283210" y="461009"/>
                  </a:lnTo>
                  <a:lnTo>
                    <a:pt x="327660" y="447674"/>
                  </a:lnTo>
                  <a:lnTo>
                    <a:pt x="367664" y="426084"/>
                  </a:lnTo>
                  <a:lnTo>
                    <a:pt x="402589" y="397509"/>
                  </a:lnTo>
                  <a:lnTo>
                    <a:pt x="431164" y="363219"/>
                  </a:lnTo>
                  <a:lnTo>
                    <a:pt x="453389" y="323214"/>
                  </a:lnTo>
                  <a:lnTo>
                    <a:pt x="466725" y="280034"/>
                  </a:lnTo>
                  <a:lnTo>
                    <a:pt x="471805" y="233044"/>
                  </a:lnTo>
                  <a:lnTo>
                    <a:pt x="466725" y="186054"/>
                  </a:lnTo>
                  <a:lnTo>
                    <a:pt x="453389" y="142239"/>
                  </a:lnTo>
                  <a:lnTo>
                    <a:pt x="431164" y="102869"/>
                  </a:lnTo>
                  <a:lnTo>
                    <a:pt x="402589" y="68579"/>
                  </a:lnTo>
                  <a:lnTo>
                    <a:pt x="367664" y="40004"/>
                  </a:lnTo>
                  <a:lnTo>
                    <a:pt x="327660" y="18414"/>
                  </a:lnTo>
                  <a:lnTo>
                    <a:pt x="283210" y="5079"/>
                  </a:lnTo>
                  <a:lnTo>
                    <a:pt x="235585" y="0"/>
                  </a:lnTo>
                  <a:close/>
                </a:path>
              </a:pathLst>
            </a:custGeom>
            <a:solidFill>
              <a:srgbClr val="EFD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82415" y="5043169"/>
              <a:ext cx="471805" cy="465455"/>
            </a:xfrm>
            <a:custGeom>
              <a:avLst/>
              <a:gdLst/>
              <a:ahLst/>
              <a:cxnLst/>
              <a:rect l="l" t="t" r="r" b="b"/>
              <a:pathLst>
                <a:path w="471804" h="465454">
                  <a:moveTo>
                    <a:pt x="0" y="233044"/>
                  </a:moveTo>
                  <a:lnTo>
                    <a:pt x="5080" y="186054"/>
                  </a:lnTo>
                  <a:lnTo>
                    <a:pt x="18414" y="142239"/>
                  </a:lnTo>
                  <a:lnTo>
                    <a:pt x="40005" y="102869"/>
                  </a:lnTo>
                  <a:lnTo>
                    <a:pt x="69214" y="68579"/>
                  </a:lnTo>
                  <a:lnTo>
                    <a:pt x="104139" y="40004"/>
                  </a:lnTo>
                  <a:lnTo>
                    <a:pt x="144145" y="18414"/>
                  </a:lnTo>
                  <a:lnTo>
                    <a:pt x="188595" y="5079"/>
                  </a:lnTo>
                  <a:lnTo>
                    <a:pt x="235585" y="0"/>
                  </a:lnTo>
                  <a:lnTo>
                    <a:pt x="283210" y="5079"/>
                  </a:lnTo>
                  <a:lnTo>
                    <a:pt x="327660" y="18414"/>
                  </a:lnTo>
                  <a:lnTo>
                    <a:pt x="367664" y="40004"/>
                  </a:lnTo>
                  <a:lnTo>
                    <a:pt x="402589" y="68579"/>
                  </a:lnTo>
                  <a:lnTo>
                    <a:pt x="431164" y="102869"/>
                  </a:lnTo>
                  <a:lnTo>
                    <a:pt x="453389" y="142239"/>
                  </a:lnTo>
                  <a:lnTo>
                    <a:pt x="466725" y="186054"/>
                  </a:lnTo>
                  <a:lnTo>
                    <a:pt x="471805" y="233044"/>
                  </a:lnTo>
                  <a:lnTo>
                    <a:pt x="466725" y="280034"/>
                  </a:lnTo>
                  <a:lnTo>
                    <a:pt x="453389" y="323214"/>
                  </a:lnTo>
                  <a:lnTo>
                    <a:pt x="431164" y="363219"/>
                  </a:lnTo>
                  <a:lnTo>
                    <a:pt x="402589" y="397509"/>
                  </a:lnTo>
                  <a:lnTo>
                    <a:pt x="367664" y="426084"/>
                  </a:lnTo>
                  <a:lnTo>
                    <a:pt x="327660" y="447674"/>
                  </a:lnTo>
                  <a:lnTo>
                    <a:pt x="283210" y="461009"/>
                  </a:lnTo>
                  <a:lnTo>
                    <a:pt x="235585" y="465454"/>
                  </a:lnTo>
                  <a:lnTo>
                    <a:pt x="188595" y="461009"/>
                  </a:lnTo>
                  <a:lnTo>
                    <a:pt x="144145" y="447674"/>
                  </a:lnTo>
                  <a:lnTo>
                    <a:pt x="104139" y="426084"/>
                  </a:lnTo>
                  <a:lnTo>
                    <a:pt x="69214" y="397509"/>
                  </a:lnTo>
                  <a:lnTo>
                    <a:pt x="40005" y="363219"/>
                  </a:lnTo>
                  <a:lnTo>
                    <a:pt x="18414" y="323214"/>
                  </a:lnTo>
                  <a:lnTo>
                    <a:pt x="5080" y="280034"/>
                  </a:lnTo>
                  <a:lnTo>
                    <a:pt x="0" y="233044"/>
                  </a:lnTo>
                  <a:close/>
                </a:path>
              </a:pathLst>
            </a:custGeom>
            <a:ln w="16001">
              <a:solidFill>
                <a:srgbClr val="D27D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4880" y="3917314"/>
              <a:ext cx="2346960" cy="234696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490980" y="788034"/>
            <a:ext cx="9244330" cy="493395"/>
          </a:xfrm>
          <a:prstGeom prst="rect">
            <a:avLst/>
          </a:prstGeom>
          <a:solidFill>
            <a:srgbClr val="EFD2D2"/>
          </a:solidFill>
          <a:ln w="16001">
            <a:solidFill>
              <a:srgbClr val="D27D77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258445">
              <a:lnSpc>
                <a:spcPct val="100000"/>
              </a:lnSpc>
              <a:spcBef>
                <a:spcPts val="80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работников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перед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профессиональной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деятельностью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18463" y="1806066"/>
            <a:ext cx="196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4.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02410" y="1815211"/>
            <a:ext cx="6671945" cy="1602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Педагогическим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работникам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необходимо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принимать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необходимые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меры</a:t>
            </a:r>
            <a:r>
              <a:rPr sz="1800" u="sng" spc="3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</a:t>
            </a:r>
            <a:r>
              <a:rPr sz="1800" u="sng" spc="3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обеспечению</a:t>
            </a:r>
            <a:r>
              <a:rPr sz="1800" u="sng" spc="4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безопасности</a:t>
            </a:r>
            <a:r>
              <a:rPr sz="1800" u="sng" spc="3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1800" u="sng" spc="3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конфиденциальности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информации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несанкционированное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разглашение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которой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они </a:t>
            </a:r>
            <a:r>
              <a:rPr sz="1800" dirty="0">
                <a:latin typeface="Times New Roman"/>
                <a:cs typeface="Times New Roman"/>
              </a:rPr>
              <a:t>несут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ответственность,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или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которая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стала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им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известна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связи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с </a:t>
            </a:r>
            <a:r>
              <a:rPr sz="1800" dirty="0">
                <a:latin typeface="Times New Roman"/>
                <a:cs typeface="Times New Roman"/>
              </a:rPr>
              <a:t>исполнением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своих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должностных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обязанностей.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94175" y="4936997"/>
            <a:ext cx="196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5.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91583" y="4987290"/>
            <a:ext cx="6685915" cy="80454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3970" marR="5080" indent="-1905">
              <a:lnSpc>
                <a:spcPts val="1870"/>
              </a:lnSpc>
              <a:spcBef>
                <a:spcPts val="400"/>
              </a:spcBef>
            </a:pPr>
            <a:r>
              <a:rPr sz="1800" dirty="0">
                <a:latin typeface="Times New Roman"/>
                <a:cs typeface="Times New Roman"/>
              </a:rPr>
              <a:t>Во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время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НОД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любых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официальных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мероприятий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не</a:t>
            </a:r>
            <a:r>
              <a:rPr sz="1800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допускаются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телефонные</a:t>
            </a:r>
            <a:r>
              <a:rPr sz="1800" u="sng" spc="-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переговоры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звуковой</a:t>
            </a:r>
            <a:r>
              <a:rPr sz="1800" u="sng" spc="-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сигнал</a:t>
            </a:r>
            <a:r>
              <a:rPr sz="1800" u="sng" spc="-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мобильного</a:t>
            </a:r>
            <a:r>
              <a:rPr sz="1800" u="sng" spc="-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телефона</a:t>
            </a:r>
            <a:endParaRPr sz="1800">
              <a:latin typeface="Times New Roman"/>
              <a:cs typeface="Times New Roman"/>
            </a:endParaRPr>
          </a:p>
          <a:p>
            <a:pPr marL="13970">
              <a:lnSpc>
                <a:spcPts val="2090"/>
              </a:lnSpc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должен</a:t>
            </a:r>
            <a:r>
              <a:rPr sz="1800" u="sng" spc="-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быть</a:t>
            </a:r>
            <a:r>
              <a:rPr sz="1800" u="sng" spc="-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отключен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5600" y="41909"/>
            <a:ext cx="11512550" cy="6541770"/>
            <a:chOff x="355600" y="41909"/>
            <a:chExt cx="11512550" cy="6541770"/>
          </a:xfrm>
        </p:grpSpPr>
        <p:sp>
          <p:nvSpPr>
            <p:cNvPr id="3" name="object 3"/>
            <p:cNvSpPr/>
            <p:nvPr/>
          </p:nvSpPr>
          <p:spPr>
            <a:xfrm>
              <a:off x="355600" y="41909"/>
              <a:ext cx="10007600" cy="378460"/>
            </a:xfrm>
            <a:custGeom>
              <a:avLst/>
              <a:gdLst/>
              <a:ahLst/>
              <a:cxnLst/>
              <a:rect l="l" t="t" r="r" b="b"/>
              <a:pathLst>
                <a:path w="10007600" h="378459">
                  <a:moveTo>
                    <a:pt x="10007600" y="0"/>
                  </a:moveTo>
                  <a:lnTo>
                    <a:pt x="0" y="0"/>
                  </a:lnTo>
                  <a:lnTo>
                    <a:pt x="0" y="378459"/>
                  </a:lnTo>
                  <a:lnTo>
                    <a:pt x="10007600" y="378459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5600" y="419734"/>
              <a:ext cx="11512550" cy="6163945"/>
            </a:xfrm>
            <a:custGeom>
              <a:avLst/>
              <a:gdLst/>
              <a:ahLst/>
              <a:cxnLst/>
              <a:rect l="l" t="t" r="r" b="b"/>
              <a:pathLst>
                <a:path w="11512550" h="6163945">
                  <a:moveTo>
                    <a:pt x="11512550" y="0"/>
                  </a:moveTo>
                  <a:lnTo>
                    <a:pt x="0" y="0"/>
                  </a:lnTo>
                  <a:lnTo>
                    <a:pt x="0" y="6163945"/>
                  </a:lnTo>
                  <a:lnTo>
                    <a:pt x="11512550" y="6163945"/>
                  </a:lnTo>
                  <a:lnTo>
                    <a:pt x="115125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4540" y="1878330"/>
              <a:ext cx="471170" cy="464820"/>
            </a:xfrm>
            <a:custGeom>
              <a:avLst/>
              <a:gdLst/>
              <a:ahLst/>
              <a:cxnLst/>
              <a:rect l="l" t="t" r="r" b="b"/>
              <a:pathLst>
                <a:path w="471169" h="464819">
                  <a:moveTo>
                    <a:pt x="235584" y="0"/>
                  </a:moveTo>
                  <a:lnTo>
                    <a:pt x="187959" y="4445"/>
                  </a:lnTo>
                  <a:lnTo>
                    <a:pt x="144144" y="17780"/>
                  </a:lnTo>
                  <a:lnTo>
                    <a:pt x="104140" y="39370"/>
                  </a:lnTo>
                  <a:lnTo>
                    <a:pt x="69215" y="67945"/>
                  </a:lnTo>
                  <a:lnTo>
                    <a:pt x="40639" y="102235"/>
                  </a:lnTo>
                  <a:lnTo>
                    <a:pt x="18414" y="141605"/>
                  </a:lnTo>
                  <a:lnTo>
                    <a:pt x="5079" y="185420"/>
                  </a:lnTo>
                  <a:lnTo>
                    <a:pt x="0" y="232410"/>
                  </a:lnTo>
                  <a:lnTo>
                    <a:pt x="5079" y="278765"/>
                  </a:lnTo>
                  <a:lnTo>
                    <a:pt x="18414" y="322580"/>
                  </a:lnTo>
                  <a:lnTo>
                    <a:pt x="40639" y="361950"/>
                  </a:lnTo>
                  <a:lnTo>
                    <a:pt x="69215" y="396240"/>
                  </a:lnTo>
                  <a:lnTo>
                    <a:pt x="104140" y="424815"/>
                  </a:lnTo>
                  <a:lnTo>
                    <a:pt x="144144" y="446405"/>
                  </a:lnTo>
                  <a:lnTo>
                    <a:pt x="187959" y="459740"/>
                  </a:lnTo>
                  <a:lnTo>
                    <a:pt x="235584" y="464820"/>
                  </a:lnTo>
                  <a:lnTo>
                    <a:pt x="283209" y="459740"/>
                  </a:lnTo>
                  <a:lnTo>
                    <a:pt x="327025" y="446405"/>
                  </a:lnTo>
                  <a:lnTo>
                    <a:pt x="367029" y="424815"/>
                  </a:lnTo>
                  <a:lnTo>
                    <a:pt x="401954" y="396240"/>
                  </a:lnTo>
                  <a:lnTo>
                    <a:pt x="430529" y="361950"/>
                  </a:lnTo>
                  <a:lnTo>
                    <a:pt x="452754" y="322580"/>
                  </a:lnTo>
                  <a:lnTo>
                    <a:pt x="466090" y="278765"/>
                  </a:lnTo>
                  <a:lnTo>
                    <a:pt x="471169" y="232410"/>
                  </a:lnTo>
                  <a:lnTo>
                    <a:pt x="466090" y="185420"/>
                  </a:lnTo>
                  <a:lnTo>
                    <a:pt x="452754" y="141605"/>
                  </a:lnTo>
                  <a:lnTo>
                    <a:pt x="430529" y="102235"/>
                  </a:lnTo>
                  <a:lnTo>
                    <a:pt x="401954" y="67945"/>
                  </a:lnTo>
                  <a:lnTo>
                    <a:pt x="367029" y="39370"/>
                  </a:lnTo>
                  <a:lnTo>
                    <a:pt x="327025" y="17780"/>
                  </a:lnTo>
                  <a:lnTo>
                    <a:pt x="283209" y="4445"/>
                  </a:lnTo>
                  <a:lnTo>
                    <a:pt x="235584" y="0"/>
                  </a:lnTo>
                  <a:close/>
                </a:path>
              </a:pathLst>
            </a:custGeom>
            <a:solidFill>
              <a:srgbClr val="EFD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64540" y="1878330"/>
              <a:ext cx="471170" cy="464820"/>
            </a:xfrm>
            <a:custGeom>
              <a:avLst/>
              <a:gdLst/>
              <a:ahLst/>
              <a:cxnLst/>
              <a:rect l="l" t="t" r="r" b="b"/>
              <a:pathLst>
                <a:path w="471169" h="464819">
                  <a:moveTo>
                    <a:pt x="0" y="232410"/>
                  </a:moveTo>
                  <a:lnTo>
                    <a:pt x="5079" y="185420"/>
                  </a:lnTo>
                  <a:lnTo>
                    <a:pt x="18414" y="141605"/>
                  </a:lnTo>
                  <a:lnTo>
                    <a:pt x="40639" y="102235"/>
                  </a:lnTo>
                  <a:lnTo>
                    <a:pt x="69215" y="67945"/>
                  </a:lnTo>
                  <a:lnTo>
                    <a:pt x="104140" y="39370"/>
                  </a:lnTo>
                  <a:lnTo>
                    <a:pt x="144144" y="17780"/>
                  </a:lnTo>
                  <a:lnTo>
                    <a:pt x="187959" y="4445"/>
                  </a:lnTo>
                  <a:lnTo>
                    <a:pt x="235584" y="0"/>
                  </a:lnTo>
                  <a:lnTo>
                    <a:pt x="283209" y="4445"/>
                  </a:lnTo>
                  <a:lnTo>
                    <a:pt x="327025" y="17780"/>
                  </a:lnTo>
                  <a:lnTo>
                    <a:pt x="367029" y="39370"/>
                  </a:lnTo>
                  <a:lnTo>
                    <a:pt x="401954" y="67945"/>
                  </a:lnTo>
                  <a:lnTo>
                    <a:pt x="430529" y="102235"/>
                  </a:lnTo>
                  <a:lnTo>
                    <a:pt x="452754" y="141605"/>
                  </a:lnTo>
                  <a:lnTo>
                    <a:pt x="466090" y="185420"/>
                  </a:lnTo>
                  <a:lnTo>
                    <a:pt x="471169" y="232410"/>
                  </a:lnTo>
                  <a:lnTo>
                    <a:pt x="466090" y="278765"/>
                  </a:lnTo>
                  <a:lnTo>
                    <a:pt x="452754" y="322580"/>
                  </a:lnTo>
                  <a:lnTo>
                    <a:pt x="430529" y="361950"/>
                  </a:lnTo>
                  <a:lnTo>
                    <a:pt x="401954" y="396240"/>
                  </a:lnTo>
                  <a:lnTo>
                    <a:pt x="367029" y="424815"/>
                  </a:lnTo>
                  <a:lnTo>
                    <a:pt x="327025" y="446405"/>
                  </a:lnTo>
                  <a:lnTo>
                    <a:pt x="283209" y="459740"/>
                  </a:lnTo>
                  <a:lnTo>
                    <a:pt x="235584" y="464820"/>
                  </a:lnTo>
                  <a:lnTo>
                    <a:pt x="187959" y="459740"/>
                  </a:lnTo>
                  <a:lnTo>
                    <a:pt x="144144" y="446405"/>
                  </a:lnTo>
                  <a:lnTo>
                    <a:pt x="104140" y="424815"/>
                  </a:lnTo>
                  <a:lnTo>
                    <a:pt x="69215" y="396240"/>
                  </a:lnTo>
                  <a:lnTo>
                    <a:pt x="40639" y="361950"/>
                  </a:lnTo>
                  <a:lnTo>
                    <a:pt x="18414" y="322580"/>
                  </a:lnTo>
                  <a:lnTo>
                    <a:pt x="5079" y="278765"/>
                  </a:lnTo>
                  <a:lnTo>
                    <a:pt x="0" y="232410"/>
                  </a:lnTo>
                  <a:close/>
                </a:path>
              </a:pathLst>
            </a:custGeom>
            <a:ln w="16002">
              <a:solidFill>
                <a:srgbClr val="D27D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40175" y="3724275"/>
              <a:ext cx="471805" cy="465455"/>
            </a:xfrm>
            <a:custGeom>
              <a:avLst/>
              <a:gdLst/>
              <a:ahLst/>
              <a:cxnLst/>
              <a:rect l="l" t="t" r="r" b="b"/>
              <a:pathLst>
                <a:path w="471804" h="465454">
                  <a:moveTo>
                    <a:pt x="235585" y="0"/>
                  </a:moveTo>
                  <a:lnTo>
                    <a:pt x="187960" y="4444"/>
                  </a:lnTo>
                  <a:lnTo>
                    <a:pt x="144145" y="18414"/>
                  </a:lnTo>
                  <a:lnTo>
                    <a:pt x="104139" y="40005"/>
                  </a:lnTo>
                  <a:lnTo>
                    <a:pt x="69214" y="67944"/>
                  </a:lnTo>
                  <a:lnTo>
                    <a:pt x="40004" y="102869"/>
                  </a:lnTo>
                  <a:lnTo>
                    <a:pt x="18414" y="142239"/>
                  </a:lnTo>
                  <a:lnTo>
                    <a:pt x="4445" y="186055"/>
                  </a:lnTo>
                  <a:lnTo>
                    <a:pt x="0" y="233044"/>
                  </a:lnTo>
                  <a:lnTo>
                    <a:pt x="4445" y="279400"/>
                  </a:lnTo>
                  <a:lnTo>
                    <a:pt x="18414" y="323214"/>
                  </a:lnTo>
                  <a:lnTo>
                    <a:pt x="40004" y="363219"/>
                  </a:lnTo>
                  <a:lnTo>
                    <a:pt x="69214" y="397510"/>
                  </a:lnTo>
                  <a:lnTo>
                    <a:pt x="104139" y="426085"/>
                  </a:lnTo>
                  <a:lnTo>
                    <a:pt x="144145" y="447039"/>
                  </a:lnTo>
                  <a:lnTo>
                    <a:pt x="187960" y="461010"/>
                  </a:lnTo>
                  <a:lnTo>
                    <a:pt x="235585" y="465455"/>
                  </a:lnTo>
                  <a:lnTo>
                    <a:pt x="283210" y="461010"/>
                  </a:lnTo>
                  <a:lnTo>
                    <a:pt x="327660" y="447039"/>
                  </a:lnTo>
                  <a:lnTo>
                    <a:pt x="367664" y="426085"/>
                  </a:lnTo>
                  <a:lnTo>
                    <a:pt x="402589" y="397510"/>
                  </a:lnTo>
                  <a:lnTo>
                    <a:pt x="431164" y="363219"/>
                  </a:lnTo>
                  <a:lnTo>
                    <a:pt x="452754" y="323214"/>
                  </a:lnTo>
                  <a:lnTo>
                    <a:pt x="466725" y="279400"/>
                  </a:lnTo>
                  <a:lnTo>
                    <a:pt x="471804" y="233044"/>
                  </a:lnTo>
                  <a:lnTo>
                    <a:pt x="466725" y="186055"/>
                  </a:lnTo>
                  <a:lnTo>
                    <a:pt x="452754" y="142239"/>
                  </a:lnTo>
                  <a:lnTo>
                    <a:pt x="431164" y="102869"/>
                  </a:lnTo>
                  <a:lnTo>
                    <a:pt x="402589" y="67944"/>
                  </a:lnTo>
                  <a:lnTo>
                    <a:pt x="367664" y="40005"/>
                  </a:lnTo>
                  <a:lnTo>
                    <a:pt x="327660" y="18414"/>
                  </a:lnTo>
                  <a:lnTo>
                    <a:pt x="283210" y="4444"/>
                  </a:lnTo>
                  <a:lnTo>
                    <a:pt x="235585" y="0"/>
                  </a:lnTo>
                  <a:close/>
                </a:path>
              </a:pathLst>
            </a:custGeom>
            <a:solidFill>
              <a:srgbClr val="EFD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40175" y="3724275"/>
              <a:ext cx="471805" cy="465455"/>
            </a:xfrm>
            <a:custGeom>
              <a:avLst/>
              <a:gdLst/>
              <a:ahLst/>
              <a:cxnLst/>
              <a:rect l="l" t="t" r="r" b="b"/>
              <a:pathLst>
                <a:path w="471804" h="465454">
                  <a:moveTo>
                    <a:pt x="0" y="233044"/>
                  </a:moveTo>
                  <a:lnTo>
                    <a:pt x="4445" y="186055"/>
                  </a:lnTo>
                  <a:lnTo>
                    <a:pt x="18414" y="142239"/>
                  </a:lnTo>
                  <a:lnTo>
                    <a:pt x="40004" y="102869"/>
                  </a:lnTo>
                  <a:lnTo>
                    <a:pt x="69214" y="67944"/>
                  </a:lnTo>
                  <a:lnTo>
                    <a:pt x="104139" y="40005"/>
                  </a:lnTo>
                  <a:lnTo>
                    <a:pt x="144145" y="18414"/>
                  </a:lnTo>
                  <a:lnTo>
                    <a:pt x="187960" y="4444"/>
                  </a:lnTo>
                  <a:lnTo>
                    <a:pt x="235585" y="0"/>
                  </a:lnTo>
                  <a:lnTo>
                    <a:pt x="283210" y="4444"/>
                  </a:lnTo>
                  <a:lnTo>
                    <a:pt x="327660" y="18414"/>
                  </a:lnTo>
                  <a:lnTo>
                    <a:pt x="367664" y="40005"/>
                  </a:lnTo>
                  <a:lnTo>
                    <a:pt x="402589" y="67944"/>
                  </a:lnTo>
                  <a:lnTo>
                    <a:pt x="431164" y="102869"/>
                  </a:lnTo>
                  <a:lnTo>
                    <a:pt x="452754" y="142239"/>
                  </a:lnTo>
                  <a:lnTo>
                    <a:pt x="466725" y="186055"/>
                  </a:lnTo>
                  <a:lnTo>
                    <a:pt x="471804" y="233044"/>
                  </a:lnTo>
                  <a:lnTo>
                    <a:pt x="466725" y="279400"/>
                  </a:lnTo>
                  <a:lnTo>
                    <a:pt x="452754" y="323214"/>
                  </a:lnTo>
                  <a:lnTo>
                    <a:pt x="431164" y="363219"/>
                  </a:lnTo>
                  <a:lnTo>
                    <a:pt x="402589" y="397510"/>
                  </a:lnTo>
                  <a:lnTo>
                    <a:pt x="367664" y="426085"/>
                  </a:lnTo>
                  <a:lnTo>
                    <a:pt x="327660" y="447039"/>
                  </a:lnTo>
                  <a:lnTo>
                    <a:pt x="283210" y="461010"/>
                  </a:lnTo>
                  <a:lnTo>
                    <a:pt x="235585" y="465455"/>
                  </a:lnTo>
                  <a:lnTo>
                    <a:pt x="187960" y="461010"/>
                  </a:lnTo>
                  <a:lnTo>
                    <a:pt x="144145" y="447039"/>
                  </a:lnTo>
                  <a:lnTo>
                    <a:pt x="104139" y="426085"/>
                  </a:lnTo>
                  <a:lnTo>
                    <a:pt x="69214" y="397510"/>
                  </a:lnTo>
                  <a:lnTo>
                    <a:pt x="40004" y="363219"/>
                  </a:lnTo>
                  <a:lnTo>
                    <a:pt x="18414" y="323214"/>
                  </a:lnTo>
                  <a:lnTo>
                    <a:pt x="4445" y="279400"/>
                  </a:lnTo>
                  <a:lnTo>
                    <a:pt x="0" y="233044"/>
                  </a:lnTo>
                  <a:close/>
                </a:path>
              </a:pathLst>
            </a:custGeom>
            <a:ln w="16002">
              <a:solidFill>
                <a:srgbClr val="D27D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0870" y="2972434"/>
              <a:ext cx="3023870" cy="307022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490980" y="788034"/>
            <a:ext cx="9244330" cy="493395"/>
          </a:xfrm>
          <a:prstGeom prst="rect">
            <a:avLst/>
          </a:prstGeom>
          <a:solidFill>
            <a:srgbClr val="EFD2D2"/>
          </a:solidFill>
          <a:ln w="16001">
            <a:solidFill>
              <a:srgbClr val="D27D77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258445">
              <a:lnSpc>
                <a:spcPct val="100000"/>
              </a:lnSpc>
              <a:spcBef>
                <a:spcPts val="80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работников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перед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профессиональной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деятельностью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5791" y="1759965"/>
            <a:ext cx="196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6.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82597" y="1810639"/>
            <a:ext cx="8927465" cy="50292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ct val="73900"/>
              </a:lnSpc>
              <a:spcBef>
                <a:spcPts val="660"/>
              </a:spcBef>
            </a:pP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разрешении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конфликтной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ситуации,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возникшей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между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педагогическими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работниками, приоритетным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является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учет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интересов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целом.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95115" y="3581780"/>
            <a:ext cx="196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7.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13275" y="3632072"/>
            <a:ext cx="6793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Если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педагогический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работник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уверен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том,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как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действовать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13275" y="3907916"/>
            <a:ext cx="6797675" cy="96964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14799"/>
              </a:lnSpc>
              <a:spcBef>
                <a:spcPts val="90"/>
              </a:spcBef>
            </a:pPr>
            <a:r>
              <a:rPr sz="1800" dirty="0">
                <a:latin typeface="Times New Roman"/>
                <a:cs typeface="Times New Roman"/>
              </a:rPr>
              <a:t>сложной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этической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ситуации,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он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имеет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право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обратиться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Комиссию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профессиональной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этике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педагогических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работников </a:t>
            </a:r>
            <a:r>
              <a:rPr sz="1800" dirty="0">
                <a:latin typeface="Times New Roman"/>
                <a:cs typeface="Times New Roman"/>
              </a:rPr>
              <a:t>ДОУ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разъяснением,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котором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может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быть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отказано.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3140" y="881380"/>
            <a:ext cx="7875270" cy="768985"/>
          </a:xfrm>
          <a:prstGeom prst="rect">
            <a:avLst/>
          </a:prstGeom>
          <a:solidFill>
            <a:srgbClr val="EFD2D2"/>
          </a:solidFill>
          <a:ln w="16001">
            <a:solidFill>
              <a:srgbClr val="D27D77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marL="91440" marR="681990">
              <a:lnSpc>
                <a:spcPct val="100600"/>
              </a:lnSpc>
              <a:spcBef>
                <a:spcPts val="76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профессиональной деятельностью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33140" y="1905000"/>
            <a:ext cx="7875270" cy="493395"/>
          </a:xfrm>
          <a:prstGeom prst="rect">
            <a:avLst/>
          </a:prstGeom>
          <a:solidFill>
            <a:srgbClr val="D2ECE1"/>
          </a:solidFill>
          <a:ln w="16001">
            <a:solidFill>
              <a:srgbClr val="7DCCAB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80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2055" y="3372992"/>
            <a:ext cx="1979930" cy="167322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30835" marR="320675" algn="ctr">
              <a:lnSpc>
                <a:spcPts val="2150"/>
              </a:lnSpc>
              <a:spcBef>
                <a:spcPts val="180"/>
              </a:spcBef>
            </a:pPr>
            <a:r>
              <a:rPr sz="1800" b="1" spc="-20" dirty="0">
                <a:latin typeface="Times New Roman"/>
                <a:cs typeface="Times New Roman"/>
              </a:rPr>
              <a:t>Положение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о </a:t>
            </a:r>
            <a:r>
              <a:rPr sz="1800" b="1" spc="-10" dirty="0">
                <a:latin typeface="Times New Roman"/>
                <a:cs typeface="Times New Roman"/>
              </a:rPr>
              <a:t>нормах</a:t>
            </a:r>
            <a:endParaRPr sz="1800">
              <a:latin typeface="Times New Roman"/>
              <a:cs typeface="Times New Roman"/>
            </a:endParaRPr>
          </a:p>
          <a:p>
            <a:pPr marL="12700" marR="5080" algn="ctr">
              <a:lnSpc>
                <a:spcPts val="2140"/>
              </a:lnSpc>
              <a:spcBef>
                <a:spcPts val="25"/>
              </a:spcBef>
            </a:pPr>
            <a:r>
              <a:rPr sz="1800" b="1" spc="-10" dirty="0">
                <a:latin typeface="Times New Roman"/>
                <a:cs typeface="Times New Roman"/>
              </a:rPr>
              <a:t>профессиональной этики</a:t>
            </a:r>
            <a:endParaRPr sz="1800">
              <a:latin typeface="Times New Roman"/>
              <a:cs typeface="Times New Roman"/>
            </a:endParaRPr>
          </a:p>
          <a:p>
            <a:pPr marL="179705" marR="172720" algn="ctr">
              <a:lnSpc>
                <a:spcPts val="2180"/>
              </a:lnSpc>
            </a:pPr>
            <a:r>
              <a:rPr sz="1800" b="1" spc="-10" dirty="0">
                <a:latin typeface="Times New Roman"/>
                <a:cs typeface="Times New Roman"/>
              </a:rPr>
              <a:t>педагогических работников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5600" y="41909"/>
            <a:ext cx="11512550" cy="6697345"/>
            <a:chOff x="355600" y="41909"/>
            <a:chExt cx="11512550" cy="6697345"/>
          </a:xfrm>
        </p:grpSpPr>
        <p:sp>
          <p:nvSpPr>
            <p:cNvPr id="3" name="object 3"/>
            <p:cNvSpPr/>
            <p:nvPr/>
          </p:nvSpPr>
          <p:spPr>
            <a:xfrm>
              <a:off x="355600" y="41909"/>
              <a:ext cx="10007600" cy="378460"/>
            </a:xfrm>
            <a:custGeom>
              <a:avLst/>
              <a:gdLst/>
              <a:ahLst/>
              <a:cxnLst/>
              <a:rect l="l" t="t" r="r" b="b"/>
              <a:pathLst>
                <a:path w="10007600" h="378459">
                  <a:moveTo>
                    <a:pt x="10007600" y="0"/>
                  </a:moveTo>
                  <a:lnTo>
                    <a:pt x="0" y="0"/>
                  </a:lnTo>
                  <a:lnTo>
                    <a:pt x="0" y="378459"/>
                  </a:lnTo>
                  <a:lnTo>
                    <a:pt x="10007600" y="378459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5600" y="419734"/>
              <a:ext cx="11512550" cy="6319520"/>
            </a:xfrm>
            <a:custGeom>
              <a:avLst/>
              <a:gdLst/>
              <a:ahLst/>
              <a:cxnLst/>
              <a:rect l="l" t="t" r="r" b="b"/>
              <a:pathLst>
                <a:path w="11512550" h="6319520">
                  <a:moveTo>
                    <a:pt x="11512550" y="0"/>
                  </a:moveTo>
                  <a:lnTo>
                    <a:pt x="0" y="0"/>
                  </a:lnTo>
                  <a:lnTo>
                    <a:pt x="0" y="6319520"/>
                  </a:lnTo>
                  <a:lnTo>
                    <a:pt x="11512550" y="6319520"/>
                  </a:lnTo>
                  <a:lnTo>
                    <a:pt x="115125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8044" y="1691005"/>
              <a:ext cx="471805" cy="464820"/>
            </a:xfrm>
            <a:custGeom>
              <a:avLst/>
              <a:gdLst/>
              <a:ahLst/>
              <a:cxnLst/>
              <a:rect l="l" t="t" r="r" b="b"/>
              <a:pathLst>
                <a:path w="471805" h="464819">
                  <a:moveTo>
                    <a:pt x="236220" y="0"/>
                  </a:moveTo>
                  <a:lnTo>
                    <a:pt x="188595" y="5080"/>
                  </a:lnTo>
                  <a:lnTo>
                    <a:pt x="144145" y="18415"/>
                  </a:lnTo>
                  <a:lnTo>
                    <a:pt x="104140" y="40005"/>
                  </a:lnTo>
                  <a:lnTo>
                    <a:pt x="69215" y="68580"/>
                  </a:lnTo>
                  <a:lnTo>
                    <a:pt x="40640" y="102870"/>
                  </a:lnTo>
                  <a:lnTo>
                    <a:pt x="19050" y="142240"/>
                  </a:lnTo>
                  <a:lnTo>
                    <a:pt x="5080" y="186055"/>
                  </a:lnTo>
                  <a:lnTo>
                    <a:pt x="0" y="232410"/>
                  </a:lnTo>
                  <a:lnTo>
                    <a:pt x="5080" y="279400"/>
                  </a:lnTo>
                  <a:lnTo>
                    <a:pt x="19050" y="323215"/>
                  </a:lnTo>
                  <a:lnTo>
                    <a:pt x="40640" y="362585"/>
                  </a:lnTo>
                  <a:lnTo>
                    <a:pt x="69215" y="396875"/>
                  </a:lnTo>
                  <a:lnTo>
                    <a:pt x="104140" y="425450"/>
                  </a:lnTo>
                  <a:lnTo>
                    <a:pt x="144145" y="447040"/>
                  </a:lnTo>
                  <a:lnTo>
                    <a:pt x="188595" y="460375"/>
                  </a:lnTo>
                  <a:lnTo>
                    <a:pt x="236220" y="464820"/>
                  </a:lnTo>
                  <a:lnTo>
                    <a:pt x="283845" y="460375"/>
                  </a:lnTo>
                  <a:lnTo>
                    <a:pt x="327660" y="447040"/>
                  </a:lnTo>
                  <a:lnTo>
                    <a:pt x="367665" y="425450"/>
                  </a:lnTo>
                  <a:lnTo>
                    <a:pt x="402590" y="396875"/>
                  </a:lnTo>
                  <a:lnTo>
                    <a:pt x="431800" y="362585"/>
                  </a:lnTo>
                  <a:lnTo>
                    <a:pt x="453390" y="323215"/>
                  </a:lnTo>
                  <a:lnTo>
                    <a:pt x="467360" y="279400"/>
                  </a:lnTo>
                  <a:lnTo>
                    <a:pt x="471805" y="232410"/>
                  </a:lnTo>
                  <a:lnTo>
                    <a:pt x="467360" y="186055"/>
                  </a:lnTo>
                  <a:lnTo>
                    <a:pt x="453390" y="142240"/>
                  </a:lnTo>
                  <a:lnTo>
                    <a:pt x="431800" y="102870"/>
                  </a:lnTo>
                  <a:lnTo>
                    <a:pt x="402590" y="68580"/>
                  </a:lnTo>
                  <a:lnTo>
                    <a:pt x="367665" y="40005"/>
                  </a:lnTo>
                  <a:lnTo>
                    <a:pt x="327660" y="18415"/>
                  </a:lnTo>
                  <a:lnTo>
                    <a:pt x="283845" y="5080"/>
                  </a:lnTo>
                  <a:lnTo>
                    <a:pt x="236220" y="0"/>
                  </a:lnTo>
                  <a:close/>
                </a:path>
              </a:pathLst>
            </a:custGeom>
            <a:solidFill>
              <a:srgbClr val="D2E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8044" y="1691005"/>
              <a:ext cx="471805" cy="464820"/>
            </a:xfrm>
            <a:custGeom>
              <a:avLst/>
              <a:gdLst/>
              <a:ahLst/>
              <a:cxnLst/>
              <a:rect l="l" t="t" r="r" b="b"/>
              <a:pathLst>
                <a:path w="471805" h="464819">
                  <a:moveTo>
                    <a:pt x="0" y="232410"/>
                  </a:moveTo>
                  <a:lnTo>
                    <a:pt x="5080" y="186055"/>
                  </a:lnTo>
                  <a:lnTo>
                    <a:pt x="19050" y="142240"/>
                  </a:lnTo>
                  <a:lnTo>
                    <a:pt x="40640" y="102870"/>
                  </a:lnTo>
                  <a:lnTo>
                    <a:pt x="69215" y="68580"/>
                  </a:lnTo>
                  <a:lnTo>
                    <a:pt x="104140" y="40005"/>
                  </a:lnTo>
                  <a:lnTo>
                    <a:pt x="144145" y="18415"/>
                  </a:lnTo>
                  <a:lnTo>
                    <a:pt x="188595" y="5080"/>
                  </a:lnTo>
                  <a:lnTo>
                    <a:pt x="236220" y="0"/>
                  </a:lnTo>
                  <a:lnTo>
                    <a:pt x="283845" y="5080"/>
                  </a:lnTo>
                  <a:lnTo>
                    <a:pt x="327660" y="18415"/>
                  </a:lnTo>
                  <a:lnTo>
                    <a:pt x="367665" y="40005"/>
                  </a:lnTo>
                  <a:lnTo>
                    <a:pt x="402590" y="68580"/>
                  </a:lnTo>
                  <a:lnTo>
                    <a:pt x="431800" y="102870"/>
                  </a:lnTo>
                  <a:lnTo>
                    <a:pt x="453390" y="142240"/>
                  </a:lnTo>
                  <a:lnTo>
                    <a:pt x="467360" y="186055"/>
                  </a:lnTo>
                  <a:lnTo>
                    <a:pt x="471805" y="232410"/>
                  </a:lnTo>
                  <a:lnTo>
                    <a:pt x="467360" y="279400"/>
                  </a:lnTo>
                  <a:lnTo>
                    <a:pt x="453390" y="323215"/>
                  </a:lnTo>
                  <a:lnTo>
                    <a:pt x="431800" y="362585"/>
                  </a:lnTo>
                  <a:lnTo>
                    <a:pt x="402590" y="396875"/>
                  </a:lnTo>
                  <a:lnTo>
                    <a:pt x="367665" y="425450"/>
                  </a:lnTo>
                  <a:lnTo>
                    <a:pt x="327660" y="447040"/>
                  </a:lnTo>
                  <a:lnTo>
                    <a:pt x="283845" y="460375"/>
                  </a:lnTo>
                  <a:lnTo>
                    <a:pt x="236220" y="464820"/>
                  </a:lnTo>
                  <a:lnTo>
                    <a:pt x="188595" y="460375"/>
                  </a:lnTo>
                  <a:lnTo>
                    <a:pt x="144145" y="447040"/>
                  </a:lnTo>
                  <a:lnTo>
                    <a:pt x="104140" y="425450"/>
                  </a:lnTo>
                  <a:lnTo>
                    <a:pt x="69215" y="396875"/>
                  </a:lnTo>
                  <a:lnTo>
                    <a:pt x="40640" y="362585"/>
                  </a:lnTo>
                  <a:lnTo>
                    <a:pt x="19050" y="323215"/>
                  </a:lnTo>
                  <a:lnTo>
                    <a:pt x="5080" y="279400"/>
                  </a:lnTo>
                  <a:lnTo>
                    <a:pt x="0" y="232410"/>
                  </a:lnTo>
                  <a:close/>
                </a:path>
              </a:pathLst>
            </a:custGeom>
            <a:ln w="16002">
              <a:solidFill>
                <a:srgbClr val="7DCC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3554" y="3044189"/>
              <a:ext cx="2599690" cy="234188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078989" y="820419"/>
            <a:ext cx="7876540" cy="492759"/>
          </a:xfrm>
          <a:prstGeom prst="rect">
            <a:avLst/>
          </a:prstGeom>
          <a:solidFill>
            <a:srgbClr val="D2ECE1"/>
          </a:solidFill>
          <a:ln w="16001">
            <a:solidFill>
              <a:srgbClr val="7DCCAB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82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6188" y="1718817"/>
            <a:ext cx="196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1.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54810" y="1674621"/>
            <a:ext cx="9923780" cy="4848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Педагогические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работники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процессе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взаимодействия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воспитанниками</a:t>
            </a:r>
            <a:r>
              <a:rPr sz="1800" spc="-10" dirty="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  <a:p>
            <a:pPr marL="1882775" marR="7620" indent="-343535" algn="just">
              <a:lnSpc>
                <a:spcPct val="113900"/>
              </a:lnSpc>
              <a:spcBef>
                <a:spcPts val="975"/>
              </a:spcBef>
              <a:buFont typeface="Symbol"/>
              <a:buChar char=""/>
              <a:tabLst>
                <a:tab pos="1882775" algn="l"/>
              </a:tabLst>
            </a:pPr>
            <a:r>
              <a:rPr sz="1800" dirty="0">
                <a:latin typeface="Times New Roman"/>
                <a:cs typeface="Times New Roman"/>
              </a:rPr>
              <a:t>признают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уникальность,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индивидуальность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определенные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личные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потребности каждого;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0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1882775" indent="-344805">
              <a:lnSpc>
                <a:spcPct val="100000"/>
              </a:lnSpc>
              <a:buFont typeface="Symbol"/>
              <a:buChar char=""/>
              <a:tabLst>
                <a:tab pos="1882775" algn="l"/>
              </a:tabLst>
            </a:pPr>
            <a:r>
              <a:rPr sz="1800" dirty="0">
                <a:latin typeface="Times New Roman"/>
                <a:cs typeface="Times New Roman"/>
              </a:rPr>
              <a:t>сами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выбирают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подходящий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стиль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общения,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основанный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взаимном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уважении;</a:t>
            </a:r>
            <a:endParaRPr sz="1800">
              <a:latin typeface="Times New Roman"/>
              <a:cs typeface="Times New Roman"/>
            </a:endParaRPr>
          </a:p>
          <a:p>
            <a:pPr marL="1882775" marR="5715" indent="-343535" algn="just">
              <a:lnSpc>
                <a:spcPct val="113900"/>
              </a:lnSpc>
              <a:spcBef>
                <a:spcPts val="1950"/>
              </a:spcBef>
              <a:buFont typeface="Symbol"/>
              <a:buChar char=""/>
              <a:tabLst>
                <a:tab pos="1882775" algn="l"/>
              </a:tabLst>
            </a:pPr>
            <a:r>
              <a:rPr sz="1800" dirty="0">
                <a:latin typeface="Times New Roman"/>
                <a:cs typeface="Times New Roman"/>
              </a:rPr>
              <a:t>стараются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обеспечить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поддержку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каждому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наилучшего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раскрытия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и </a:t>
            </a:r>
            <a:r>
              <a:rPr sz="1800" dirty="0">
                <a:latin typeface="Times New Roman"/>
                <a:cs typeface="Times New Roman"/>
              </a:rPr>
              <a:t>применения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его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потенциала;</a:t>
            </a:r>
            <a:endParaRPr sz="1800">
              <a:latin typeface="Times New Roman"/>
              <a:cs typeface="Times New Roman"/>
            </a:endParaRPr>
          </a:p>
          <a:p>
            <a:pPr marL="1882775" marR="5080" indent="-343535" algn="just">
              <a:lnSpc>
                <a:spcPct val="113700"/>
              </a:lnSpc>
              <a:spcBef>
                <a:spcPts val="1945"/>
              </a:spcBef>
              <a:buFont typeface="Symbol"/>
              <a:buChar char=""/>
              <a:tabLst>
                <a:tab pos="1882775" algn="l"/>
              </a:tabLst>
            </a:pPr>
            <a:r>
              <a:rPr sz="1800" dirty="0">
                <a:latin typeface="Times New Roman"/>
                <a:cs typeface="Times New Roman"/>
              </a:rPr>
              <a:t>выбирают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такие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методы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работы,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которые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поощряют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воспитанниках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развитие </a:t>
            </a:r>
            <a:r>
              <a:rPr sz="1800" dirty="0">
                <a:latin typeface="Times New Roman"/>
                <a:cs typeface="Times New Roman"/>
              </a:rPr>
              <a:t>самостоятельности,</a:t>
            </a:r>
            <a:r>
              <a:rPr sz="1800" spc="409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инициативности,</a:t>
            </a:r>
            <a:r>
              <a:rPr sz="1800" spc="41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ответственности,</a:t>
            </a:r>
            <a:r>
              <a:rPr sz="1800" spc="41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самоконтроля, </a:t>
            </a:r>
            <a:r>
              <a:rPr sz="1800" dirty="0">
                <a:latin typeface="Times New Roman"/>
                <a:cs typeface="Times New Roman"/>
              </a:rPr>
              <a:t>самовоспитания,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желания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сотрудничать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помогать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другим;</a:t>
            </a:r>
            <a:endParaRPr sz="1800">
              <a:latin typeface="Times New Roman"/>
              <a:cs typeface="Times New Roman"/>
            </a:endParaRPr>
          </a:p>
          <a:p>
            <a:pPr marL="1882775" marR="5080" indent="-343535" algn="just">
              <a:lnSpc>
                <a:spcPct val="113700"/>
              </a:lnSpc>
              <a:spcBef>
                <a:spcPts val="1975"/>
              </a:spcBef>
              <a:buFont typeface="Symbol"/>
              <a:buChar char=""/>
              <a:tabLst>
                <a:tab pos="1882775" algn="l"/>
              </a:tabLst>
            </a:pP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оценке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поведения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достижений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воспитанниками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стремятся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укреплять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их </a:t>
            </a:r>
            <a:r>
              <a:rPr sz="1800" dirty="0">
                <a:latin typeface="Times New Roman"/>
                <a:cs typeface="Times New Roman"/>
              </a:rPr>
              <a:t>самоуважение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веру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свои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силы,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показывать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возможности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совершенствования, </a:t>
            </a:r>
            <a:r>
              <a:rPr sz="1800" dirty="0">
                <a:latin typeface="Times New Roman"/>
                <a:cs typeface="Times New Roman"/>
              </a:rPr>
              <a:t>повышать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мотивацию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обучения;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5600" y="41909"/>
            <a:ext cx="11512550" cy="6697345"/>
            <a:chOff x="355600" y="41909"/>
            <a:chExt cx="11512550" cy="6697345"/>
          </a:xfrm>
        </p:grpSpPr>
        <p:sp>
          <p:nvSpPr>
            <p:cNvPr id="3" name="object 3"/>
            <p:cNvSpPr/>
            <p:nvPr/>
          </p:nvSpPr>
          <p:spPr>
            <a:xfrm>
              <a:off x="355600" y="41909"/>
              <a:ext cx="10007600" cy="378460"/>
            </a:xfrm>
            <a:custGeom>
              <a:avLst/>
              <a:gdLst/>
              <a:ahLst/>
              <a:cxnLst/>
              <a:rect l="l" t="t" r="r" b="b"/>
              <a:pathLst>
                <a:path w="10007600" h="378459">
                  <a:moveTo>
                    <a:pt x="10007600" y="0"/>
                  </a:moveTo>
                  <a:lnTo>
                    <a:pt x="0" y="0"/>
                  </a:lnTo>
                  <a:lnTo>
                    <a:pt x="0" y="378459"/>
                  </a:lnTo>
                  <a:lnTo>
                    <a:pt x="10007600" y="378459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5600" y="419734"/>
              <a:ext cx="11512550" cy="6319520"/>
            </a:xfrm>
            <a:custGeom>
              <a:avLst/>
              <a:gdLst/>
              <a:ahLst/>
              <a:cxnLst/>
              <a:rect l="l" t="t" r="r" b="b"/>
              <a:pathLst>
                <a:path w="11512550" h="6319520">
                  <a:moveTo>
                    <a:pt x="11512550" y="0"/>
                  </a:moveTo>
                  <a:lnTo>
                    <a:pt x="0" y="0"/>
                  </a:lnTo>
                  <a:lnTo>
                    <a:pt x="0" y="6319520"/>
                  </a:lnTo>
                  <a:lnTo>
                    <a:pt x="11512550" y="6319520"/>
                  </a:lnTo>
                  <a:lnTo>
                    <a:pt x="115125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8044" y="1691005"/>
              <a:ext cx="471805" cy="464820"/>
            </a:xfrm>
            <a:custGeom>
              <a:avLst/>
              <a:gdLst/>
              <a:ahLst/>
              <a:cxnLst/>
              <a:rect l="l" t="t" r="r" b="b"/>
              <a:pathLst>
                <a:path w="471805" h="464819">
                  <a:moveTo>
                    <a:pt x="236220" y="0"/>
                  </a:moveTo>
                  <a:lnTo>
                    <a:pt x="188595" y="5080"/>
                  </a:lnTo>
                  <a:lnTo>
                    <a:pt x="144145" y="18415"/>
                  </a:lnTo>
                  <a:lnTo>
                    <a:pt x="104140" y="40005"/>
                  </a:lnTo>
                  <a:lnTo>
                    <a:pt x="69215" y="68580"/>
                  </a:lnTo>
                  <a:lnTo>
                    <a:pt x="40640" y="102870"/>
                  </a:lnTo>
                  <a:lnTo>
                    <a:pt x="19050" y="142240"/>
                  </a:lnTo>
                  <a:lnTo>
                    <a:pt x="5080" y="186055"/>
                  </a:lnTo>
                  <a:lnTo>
                    <a:pt x="0" y="232410"/>
                  </a:lnTo>
                  <a:lnTo>
                    <a:pt x="5080" y="279400"/>
                  </a:lnTo>
                  <a:lnTo>
                    <a:pt x="19050" y="323215"/>
                  </a:lnTo>
                  <a:lnTo>
                    <a:pt x="40640" y="362585"/>
                  </a:lnTo>
                  <a:lnTo>
                    <a:pt x="69215" y="396875"/>
                  </a:lnTo>
                  <a:lnTo>
                    <a:pt x="104140" y="425450"/>
                  </a:lnTo>
                  <a:lnTo>
                    <a:pt x="144145" y="447040"/>
                  </a:lnTo>
                  <a:lnTo>
                    <a:pt x="188595" y="460375"/>
                  </a:lnTo>
                  <a:lnTo>
                    <a:pt x="236220" y="464820"/>
                  </a:lnTo>
                  <a:lnTo>
                    <a:pt x="283845" y="460375"/>
                  </a:lnTo>
                  <a:lnTo>
                    <a:pt x="327660" y="447040"/>
                  </a:lnTo>
                  <a:lnTo>
                    <a:pt x="367665" y="425450"/>
                  </a:lnTo>
                  <a:lnTo>
                    <a:pt x="402590" y="396875"/>
                  </a:lnTo>
                  <a:lnTo>
                    <a:pt x="431800" y="362585"/>
                  </a:lnTo>
                  <a:lnTo>
                    <a:pt x="453390" y="323215"/>
                  </a:lnTo>
                  <a:lnTo>
                    <a:pt x="467360" y="279400"/>
                  </a:lnTo>
                  <a:lnTo>
                    <a:pt x="471805" y="232410"/>
                  </a:lnTo>
                  <a:lnTo>
                    <a:pt x="467360" y="186055"/>
                  </a:lnTo>
                  <a:lnTo>
                    <a:pt x="453390" y="142240"/>
                  </a:lnTo>
                  <a:lnTo>
                    <a:pt x="431800" y="102870"/>
                  </a:lnTo>
                  <a:lnTo>
                    <a:pt x="402590" y="68580"/>
                  </a:lnTo>
                  <a:lnTo>
                    <a:pt x="367665" y="40005"/>
                  </a:lnTo>
                  <a:lnTo>
                    <a:pt x="327660" y="18415"/>
                  </a:lnTo>
                  <a:lnTo>
                    <a:pt x="283845" y="5080"/>
                  </a:lnTo>
                  <a:lnTo>
                    <a:pt x="236220" y="0"/>
                  </a:lnTo>
                  <a:close/>
                </a:path>
              </a:pathLst>
            </a:custGeom>
            <a:solidFill>
              <a:srgbClr val="D2E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8044" y="1691005"/>
              <a:ext cx="471805" cy="464820"/>
            </a:xfrm>
            <a:custGeom>
              <a:avLst/>
              <a:gdLst/>
              <a:ahLst/>
              <a:cxnLst/>
              <a:rect l="l" t="t" r="r" b="b"/>
              <a:pathLst>
                <a:path w="471805" h="464819">
                  <a:moveTo>
                    <a:pt x="0" y="232410"/>
                  </a:moveTo>
                  <a:lnTo>
                    <a:pt x="5080" y="186055"/>
                  </a:lnTo>
                  <a:lnTo>
                    <a:pt x="19050" y="142240"/>
                  </a:lnTo>
                  <a:lnTo>
                    <a:pt x="40640" y="102870"/>
                  </a:lnTo>
                  <a:lnTo>
                    <a:pt x="69215" y="68580"/>
                  </a:lnTo>
                  <a:lnTo>
                    <a:pt x="104140" y="40005"/>
                  </a:lnTo>
                  <a:lnTo>
                    <a:pt x="144145" y="18415"/>
                  </a:lnTo>
                  <a:lnTo>
                    <a:pt x="188595" y="5080"/>
                  </a:lnTo>
                  <a:lnTo>
                    <a:pt x="236220" y="0"/>
                  </a:lnTo>
                  <a:lnTo>
                    <a:pt x="283845" y="5080"/>
                  </a:lnTo>
                  <a:lnTo>
                    <a:pt x="327660" y="18415"/>
                  </a:lnTo>
                  <a:lnTo>
                    <a:pt x="367665" y="40005"/>
                  </a:lnTo>
                  <a:lnTo>
                    <a:pt x="402590" y="68580"/>
                  </a:lnTo>
                  <a:lnTo>
                    <a:pt x="431800" y="102870"/>
                  </a:lnTo>
                  <a:lnTo>
                    <a:pt x="453390" y="142240"/>
                  </a:lnTo>
                  <a:lnTo>
                    <a:pt x="467360" y="186055"/>
                  </a:lnTo>
                  <a:lnTo>
                    <a:pt x="471805" y="232410"/>
                  </a:lnTo>
                  <a:lnTo>
                    <a:pt x="467360" y="279400"/>
                  </a:lnTo>
                  <a:lnTo>
                    <a:pt x="453390" y="323215"/>
                  </a:lnTo>
                  <a:lnTo>
                    <a:pt x="431800" y="362585"/>
                  </a:lnTo>
                  <a:lnTo>
                    <a:pt x="402590" y="396875"/>
                  </a:lnTo>
                  <a:lnTo>
                    <a:pt x="367665" y="425450"/>
                  </a:lnTo>
                  <a:lnTo>
                    <a:pt x="327660" y="447040"/>
                  </a:lnTo>
                  <a:lnTo>
                    <a:pt x="283845" y="460375"/>
                  </a:lnTo>
                  <a:lnTo>
                    <a:pt x="236220" y="464820"/>
                  </a:lnTo>
                  <a:lnTo>
                    <a:pt x="188595" y="460375"/>
                  </a:lnTo>
                  <a:lnTo>
                    <a:pt x="144145" y="447040"/>
                  </a:lnTo>
                  <a:lnTo>
                    <a:pt x="104140" y="425450"/>
                  </a:lnTo>
                  <a:lnTo>
                    <a:pt x="69215" y="396875"/>
                  </a:lnTo>
                  <a:lnTo>
                    <a:pt x="40640" y="362585"/>
                  </a:lnTo>
                  <a:lnTo>
                    <a:pt x="19050" y="323215"/>
                  </a:lnTo>
                  <a:lnTo>
                    <a:pt x="5080" y="279400"/>
                  </a:lnTo>
                  <a:lnTo>
                    <a:pt x="0" y="232410"/>
                  </a:lnTo>
                  <a:close/>
                </a:path>
              </a:pathLst>
            </a:custGeom>
            <a:ln w="16002">
              <a:solidFill>
                <a:srgbClr val="7DCC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8359" y="2608580"/>
              <a:ext cx="2361565" cy="248602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078989" y="820419"/>
            <a:ext cx="7876540" cy="492759"/>
          </a:xfrm>
          <a:prstGeom prst="rect">
            <a:avLst/>
          </a:prstGeom>
          <a:solidFill>
            <a:srgbClr val="D2ECE1"/>
          </a:solidFill>
          <a:ln w="16001">
            <a:solidFill>
              <a:srgbClr val="7DCCAB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82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6188" y="1718817"/>
            <a:ext cx="196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1.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54810" y="1674621"/>
            <a:ext cx="7564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Педагогические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работники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процессе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взаимодействия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воспитанниками</a:t>
            </a:r>
            <a:r>
              <a:rPr sz="1800" spc="-10" dirty="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81171" y="2382139"/>
            <a:ext cx="7835900" cy="3792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68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проявляют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толерантность;</a:t>
            </a:r>
            <a:endParaRPr sz="1800">
              <a:latin typeface="Times New Roman"/>
              <a:cs typeface="Times New Roman"/>
            </a:endParaRPr>
          </a:p>
          <a:p>
            <a:pPr marL="356870" marR="13335" indent="-344805">
              <a:lnSpc>
                <a:spcPct val="114500"/>
              </a:lnSpc>
              <a:spcBef>
                <a:spcPts val="1955"/>
              </a:spcBef>
              <a:buFont typeface="Symbol"/>
              <a:buChar char=""/>
              <a:tabLst>
                <a:tab pos="356870" algn="l"/>
              </a:tabLst>
            </a:pPr>
            <a:r>
              <a:rPr sz="1800" dirty="0">
                <a:latin typeface="Times New Roman"/>
                <a:cs typeface="Times New Roman"/>
              </a:rPr>
              <a:t>защищают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интересы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благосостояние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прилагают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все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усилия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того, </a:t>
            </a:r>
            <a:r>
              <a:rPr sz="1800" dirty="0">
                <a:latin typeface="Times New Roman"/>
                <a:cs typeface="Times New Roman"/>
              </a:rPr>
              <a:t>чтобы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защитить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физического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(или)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психологического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насилия;</a:t>
            </a:r>
            <a:endParaRPr sz="1800">
              <a:latin typeface="Times New Roman"/>
              <a:cs typeface="Times New Roman"/>
            </a:endParaRPr>
          </a:p>
          <a:p>
            <a:pPr marL="356870" marR="5080" indent="-342900">
              <a:lnSpc>
                <a:spcPct val="113300"/>
              </a:lnSpc>
              <a:spcBef>
                <a:spcPts val="1980"/>
              </a:spcBef>
              <a:buFont typeface="Symbol"/>
              <a:buChar char=""/>
              <a:tabLst>
                <a:tab pos="356870" algn="l"/>
                <a:tab pos="1656714" algn="l"/>
                <a:tab pos="3249295" algn="l"/>
                <a:tab pos="4005579" algn="l"/>
                <a:tab pos="4784725" algn="l"/>
                <a:tab pos="5725160" algn="l"/>
                <a:tab pos="6146800" algn="l"/>
                <a:tab pos="65417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принимают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всевозможные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меры,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чтобы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уберечь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от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сексуального </a:t>
            </a:r>
            <a:r>
              <a:rPr sz="1800" dirty="0">
                <a:latin typeface="Times New Roman"/>
                <a:cs typeface="Times New Roman"/>
              </a:rPr>
              <a:t>домогательства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(или)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насилия;</a:t>
            </a:r>
            <a:endParaRPr sz="1800">
              <a:latin typeface="Times New Roman"/>
              <a:cs typeface="Times New Roman"/>
            </a:endParaRPr>
          </a:p>
          <a:p>
            <a:pPr marL="356870" marR="353695" indent="-342900">
              <a:lnSpc>
                <a:spcPct val="113300"/>
              </a:lnSpc>
              <a:spcBef>
                <a:spcPts val="1960"/>
              </a:spcBef>
              <a:buFont typeface="Symbol"/>
              <a:buChar char=""/>
              <a:tabLst>
                <a:tab pos="356870" algn="l"/>
              </a:tabLst>
            </a:pPr>
            <a:r>
              <a:rPr sz="1800" dirty="0">
                <a:latin typeface="Times New Roman"/>
                <a:cs typeface="Times New Roman"/>
              </a:rPr>
              <a:t>осуществляют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должную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заботу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обеспечивают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конфиденциальность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во </a:t>
            </a:r>
            <a:r>
              <a:rPr sz="1800" dirty="0">
                <a:latin typeface="Times New Roman"/>
                <a:cs typeface="Times New Roman"/>
              </a:rPr>
              <a:t>всех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делах,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затрагивающих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интересы;</a:t>
            </a:r>
            <a:endParaRPr sz="1800">
              <a:latin typeface="Times New Roman"/>
              <a:cs typeface="Times New Roman"/>
            </a:endParaRPr>
          </a:p>
          <a:p>
            <a:pPr marL="356870" marR="14604" indent="-342900">
              <a:lnSpc>
                <a:spcPct val="113999"/>
              </a:lnSpc>
              <a:spcBef>
                <a:spcPts val="1939"/>
              </a:spcBef>
              <a:buFont typeface="Symbol"/>
              <a:buChar char=""/>
              <a:tabLst>
                <a:tab pos="356870" algn="l"/>
              </a:tabLst>
            </a:pPr>
            <a:r>
              <a:rPr sz="1800" dirty="0">
                <a:latin typeface="Times New Roman"/>
                <a:cs typeface="Times New Roman"/>
              </a:rPr>
              <a:t>прививают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им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ценности,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созвучные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международными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стандартами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прав </a:t>
            </a:r>
            <a:r>
              <a:rPr sz="1800" spc="-10" dirty="0">
                <a:latin typeface="Times New Roman"/>
                <a:cs typeface="Times New Roman"/>
              </a:rPr>
              <a:t>человека;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5600" y="41909"/>
            <a:ext cx="11512550" cy="6697345"/>
            <a:chOff x="355600" y="41909"/>
            <a:chExt cx="11512550" cy="6697345"/>
          </a:xfrm>
        </p:grpSpPr>
        <p:sp>
          <p:nvSpPr>
            <p:cNvPr id="3" name="object 3"/>
            <p:cNvSpPr/>
            <p:nvPr/>
          </p:nvSpPr>
          <p:spPr>
            <a:xfrm>
              <a:off x="355600" y="41909"/>
              <a:ext cx="10007600" cy="378460"/>
            </a:xfrm>
            <a:custGeom>
              <a:avLst/>
              <a:gdLst/>
              <a:ahLst/>
              <a:cxnLst/>
              <a:rect l="l" t="t" r="r" b="b"/>
              <a:pathLst>
                <a:path w="10007600" h="378459">
                  <a:moveTo>
                    <a:pt x="10007600" y="0"/>
                  </a:moveTo>
                  <a:lnTo>
                    <a:pt x="0" y="0"/>
                  </a:lnTo>
                  <a:lnTo>
                    <a:pt x="0" y="378459"/>
                  </a:lnTo>
                  <a:lnTo>
                    <a:pt x="10007600" y="378459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5600" y="419734"/>
              <a:ext cx="11512550" cy="6319520"/>
            </a:xfrm>
            <a:custGeom>
              <a:avLst/>
              <a:gdLst/>
              <a:ahLst/>
              <a:cxnLst/>
              <a:rect l="l" t="t" r="r" b="b"/>
              <a:pathLst>
                <a:path w="11512550" h="6319520">
                  <a:moveTo>
                    <a:pt x="11512550" y="0"/>
                  </a:moveTo>
                  <a:lnTo>
                    <a:pt x="0" y="0"/>
                  </a:lnTo>
                  <a:lnTo>
                    <a:pt x="0" y="6319520"/>
                  </a:lnTo>
                  <a:lnTo>
                    <a:pt x="11512550" y="6319520"/>
                  </a:lnTo>
                  <a:lnTo>
                    <a:pt x="115125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8044" y="1691005"/>
              <a:ext cx="471805" cy="464820"/>
            </a:xfrm>
            <a:custGeom>
              <a:avLst/>
              <a:gdLst/>
              <a:ahLst/>
              <a:cxnLst/>
              <a:rect l="l" t="t" r="r" b="b"/>
              <a:pathLst>
                <a:path w="471805" h="464819">
                  <a:moveTo>
                    <a:pt x="236220" y="0"/>
                  </a:moveTo>
                  <a:lnTo>
                    <a:pt x="188595" y="5080"/>
                  </a:lnTo>
                  <a:lnTo>
                    <a:pt x="144145" y="18415"/>
                  </a:lnTo>
                  <a:lnTo>
                    <a:pt x="104140" y="40005"/>
                  </a:lnTo>
                  <a:lnTo>
                    <a:pt x="69215" y="68580"/>
                  </a:lnTo>
                  <a:lnTo>
                    <a:pt x="40640" y="102870"/>
                  </a:lnTo>
                  <a:lnTo>
                    <a:pt x="19050" y="142240"/>
                  </a:lnTo>
                  <a:lnTo>
                    <a:pt x="5080" y="186055"/>
                  </a:lnTo>
                  <a:lnTo>
                    <a:pt x="0" y="232410"/>
                  </a:lnTo>
                  <a:lnTo>
                    <a:pt x="5080" y="279400"/>
                  </a:lnTo>
                  <a:lnTo>
                    <a:pt x="19050" y="323215"/>
                  </a:lnTo>
                  <a:lnTo>
                    <a:pt x="40640" y="362585"/>
                  </a:lnTo>
                  <a:lnTo>
                    <a:pt x="69215" y="396875"/>
                  </a:lnTo>
                  <a:lnTo>
                    <a:pt x="104140" y="425450"/>
                  </a:lnTo>
                  <a:lnTo>
                    <a:pt x="144145" y="447040"/>
                  </a:lnTo>
                  <a:lnTo>
                    <a:pt x="188595" y="460375"/>
                  </a:lnTo>
                  <a:lnTo>
                    <a:pt x="236220" y="464820"/>
                  </a:lnTo>
                  <a:lnTo>
                    <a:pt x="283845" y="460375"/>
                  </a:lnTo>
                  <a:lnTo>
                    <a:pt x="327660" y="447040"/>
                  </a:lnTo>
                  <a:lnTo>
                    <a:pt x="367665" y="425450"/>
                  </a:lnTo>
                  <a:lnTo>
                    <a:pt x="402590" y="396875"/>
                  </a:lnTo>
                  <a:lnTo>
                    <a:pt x="431800" y="362585"/>
                  </a:lnTo>
                  <a:lnTo>
                    <a:pt x="453390" y="323215"/>
                  </a:lnTo>
                  <a:lnTo>
                    <a:pt x="467360" y="279400"/>
                  </a:lnTo>
                  <a:lnTo>
                    <a:pt x="471805" y="232410"/>
                  </a:lnTo>
                  <a:lnTo>
                    <a:pt x="467360" y="186055"/>
                  </a:lnTo>
                  <a:lnTo>
                    <a:pt x="453390" y="142240"/>
                  </a:lnTo>
                  <a:lnTo>
                    <a:pt x="431800" y="102870"/>
                  </a:lnTo>
                  <a:lnTo>
                    <a:pt x="402590" y="68580"/>
                  </a:lnTo>
                  <a:lnTo>
                    <a:pt x="367665" y="40005"/>
                  </a:lnTo>
                  <a:lnTo>
                    <a:pt x="327660" y="18415"/>
                  </a:lnTo>
                  <a:lnTo>
                    <a:pt x="283845" y="5080"/>
                  </a:lnTo>
                  <a:lnTo>
                    <a:pt x="236220" y="0"/>
                  </a:lnTo>
                  <a:close/>
                </a:path>
              </a:pathLst>
            </a:custGeom>
            <a:solidFill>
              <a:srgbClr val="D2E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8044" y="1691005"/>
              <a:ext cx="471805" cy="464820"/>
            </a:xfrm>
            <a:custGeom>
              <a:avLst/>
              <a:gdLst/>
              <a:ahLst/>
              <a:cxnLst/>
              <a:rect l="l" t="t" r="r" b="b"/>
              <a:pathLst>
                <a:path w="471805" h="464819">
                  <a:moveTo>
                    <a:pt x="0" y="232410"/>
                  </a:moveTo>
                  <a:lnTo>
                    <a:pt x="5080" y="186055"/>
                  </a:lnTo>
                  <a:lnTo>
                    <a:pt x="19050" y="142240"/>
                  </a:lnTo>
                  <a:lnTo>
                    <a:pt x="40640" y="102870"/>
                  </a:lnTo>
                  <a:lnTo>
                    <a:pt x="69215" y="68580"/>
                  </a:lnTo>
                  <a:lnTo>
                    <a:pt x="104140" y="40005"/>
                  </a:lnTo>
                  <a:lnTo>
                    <a:pt x="144145" y="18415"/>
                  </a:lnTo>
                  <a:lnTo>
                    <a:pt x="188595" y="5080"/>
                  </a:lnTo>
                  <a:lnTo>
                    <a:pt x="236220" y="0"/>
                  </a:lnTo>
                  <a:lnTo>
                    <a:pt x="283845" y="5080"/>
                  </a:lnTo>
                  <a:lnTo>
                    <a:pt x="327660" y="18415"/>
                  </a:lnTo>
                  <a:lnTo>
                    <a:pt x="367665" y="40005"/>
                  </a:lnTo>
                  <a:lnTo>
                    <a:pt x="402590" y="68580"/>
                  </a:lnTo>
                  <a:lnTo>
                    <a:pt x="431800" y="102870"/>
                  </a:lnTo>
                  <a:lnTo>
                    <a:pt x="453390" y="142240"/>
                  </a:lnTo>
                  <a:lnTo>
                    <a:pt x="467360" y="186055"/>
                  </a:lnTo>
                  <a:lnTo>
                    <a:pt x="471805" y="232410"/>
                  </a:lnTo>
                  <a:lnTo>
                    <a:pt x="467360" y="279400"/>
                  </a:lnTo>
                  <a:lnTo>
                    <a:pt x="453390" y="323215"/>
                  </a:lnTo>
                  <a:lnTo>
                    <a:pt x="431800" y="362585"/>
                  </a:lnTo>
                  <a:lnTo>
                    <a:pt x="402590" y="396875"/>
                  </a:lnTo>
                  <a:lnTo>
                    <a:pt x="367665" y="425450"/>
                  </a:lnTo>
                  <a:lnTo>
                    <a:pt x="327660" y="447040"/>
                  </a:lnTo>
                  <a:lnTo>
                    <a:pt x="283845" y="460375"/>
                  </a:lnTo>
                  <a:lnTo>
                    <a:pt x="236220" y="464820"/>
                  </a:lnTo>
                  <a:lnTo>
                    <a:pt x="188595" y="460375"/>
                  </a:lnTo>
                  <a:lnTo>
                    <a:pt x="144145" y="447040"/>
                  </a:lnTo>
                  <a:lnTo>
                    <a:pt x="104140" y="425450"/>
                  </a:lnTo>
                  <a:lnTo>
                    <a:pt x="69215" y="396875"/>
                  </a:lnTo>
                  <a:lnTo>
                    <a:pt x="40640" y="362585"/>
                  </a:lnTo>
                  <a:lnTo>
                    <a:pt x="19050" y="323215"/>
                  </a:lnTo>
                  <a:lnTo>
                    <a:pt x="5080" y="279400"/>
                  </a:lnTo>
                  <a:lnTo>
                    <a:pt x="0" y="232410"/>
                  </a:lnTo>
                  <a:close/>
                </a:path>
              </a:pathLst>
            </a:custGeom>
            <a:ln w="16002">
              <a:solidFill>
                <a:srgbClr val="7DCC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7700" y="3074670"/>
              <a:ext cx="3354070" cy="227774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078989" y="820419"/>
            <a:ext cx="7876540" cy="492759"/>
          </a:xfrm>
          <a:prstGeom prst="rect">
            <a:avLst/>
          </a:prstGeom>
          <a:solidFill>
            <a:srgbClr val="D2ECE1"/>
          </a:solidFill>
          <a:ln w="16001">
            <a:solidFill>
              <a:srgbClr val="7DCCAB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82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6188" y="1718817"/>
            <a:ext cx="196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1.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54810" y="1674621"/>
            <a:ext cx="7567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Педагогические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работники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процессе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взаимодействия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воспитанниками</a:t>
            </a:r>
            <a:r>
              <a:rPr sz="1800" spc="-10" dirty="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79875" y="2604642"/>
            <a:ext cx="7124065" cy="2950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23240" indent="-342900">
              <a:lnSpc>
                <a:spcPct val="113300"/>
              </a:lnSpc>
              <a:spcBef>
                <a:spcPts val="100"/>
              </a:spcBef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вселяют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чувство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что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они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являются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частью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взаимно </a:t>
            </a:r>
            <a:r>
              <a:rPr sz="1800" dirty="0">
                <a:latin typeface="Times New Roman"/>
                <a:cs typeface="Times New Roman"/>
              </a:rPr>
              <a:t>посвященного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общества,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где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есть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место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каждого;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Symbol"/>
              <a:buChar char=""/>
              <a:tabLst>
                <a:tab pos="354965" algn="l"/>
              </a:tabLst>
            </a:pPr>
            <a:r>
              <a:rPr sz="1800" dirty="0">
                <a:latin typeface="Times New Roman"/>
                <a:cs typeface="Times New Roman"/>
              </a:rPr>
              <a:t>стремятся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стать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положительным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примером;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13900"/>
              </a:lnSpc>
              <a:spcBef>
                <a:spcPts val="1945"/>
              </a:spcBef>
              <a:buFont typeface="Symbol"/>
              <a:buChar char=""/>
              <a:tabLst>
                <a:tab pos="355600" algn="l"/>
                <a:tab pos="1679575" algn="l"/>
                <a:tab pos="2395855" algn="l"/>
                <a:tab pos="3248025" algn="l"/>
                <a:tab pos="3572510" algn="l"/>
                <a:tab pos="5106035" algn="l"/>
                <a:tab pos="6988809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применяют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свою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власть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с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соблюдением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законодательных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и </a:t>
            </a:r>
            <a:r>
              <a:rPr sz="1800" dirty="0">
                <a:latin typeface="Times New Roman"/>
                <a:cs typeface="Times New Roman"/>
              </a:rPr>
              <a:t>моральных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норм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состраданием;</a:t>
            </a:r>
            <a:endParaRPr sz="1800">
              <a:latin typeface="Times New Roman"/>
              <a:cs typeface="Times New Roman"/>
            </a:endParaRPr>
          </a:p>
          <a:p>
            <a:pPr marL="355600" marR="17780" indent="-342900">
              <a:lnSpc>
                <a:spcPct val="113900"/>
              </a:lnSpc>
              <a:spcBef>
                <a:spcPts val="1945"/>
              </a:spcBef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гарантируют,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что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особые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отношения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между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ними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будут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никогда использованы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как</a:t>
            </a:r>
            <a:r>
              <a:rPr sz="1800" spc="-10" dirty="0">
                <a:latin typeface="Times New Roman"/>
                <a:cs typeface="Times New Roman"/>
              </a:rPr>
              <a:t> идеологический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или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религиозный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инструмент.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2879" y="394970"/>
            <a:ext cx="11848465" cy="6320155"/>
            <a:chOff x="182879" y="394970"/>
            <a:chExt cx="11848465" cy="6320155"/>
          </a:xfrm>
        </p:grpSpPr>
        <p:sp>
          <p:nvSpPr>
            <p:cNvPr id="3" name="object 3"/>
            <p:cNvSpPr/>
            <p:nvPr/>
          </p:nvSpPr>
          <p:spPr>
            <a:xfrm>
              <a:off x="182879" y="394970"/>
              <a:ext cx="11848465" cy="6320155"/>
            </a:xfrm>
            <a:custGeom>
              <a:avLst/>
              <a:gdLst/>
              <a:ahLst/>
              <a:cxnLst/>
              <a:rect l="l" t="t" r="r" b="b"/>
              <a:pathLst>
                <a:path w="11848465" h="6320155">
                  <a:moveTo>
                    <a:pt x="11848465" y="0"/>
                  </a:moveTo>
                  <a:lnTo>
                    <a:pt x="0" y="0"/>
                  </a:lnTo>
                  <a:lnTo>
                    <a:pt x="0" y="6320155"/>
                  </a:lnTo>
                  <a:lnTo>
                    <a:pt x="11848465" y="6320155"/>
                  </a:lnTo>
                  <a:lnTo>
                    <a:pt x="118484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97839" y="1533525"/>
              <a:ext cx="471805" cy="465455"/>
            </a:xfrm>
            <a:custGeom>
              <a:avLst/>
              <a:gdLst/>
              <a:ahLst/>
              <a:cxnLst/>
              <a:rect l="l" t="t" r="r" b="b"/>
              <a:pathLst>
                <a:path w="471805" h="465455">
                  <a:moveTo>
                    <a:pt x="236219" y="0"/>
                  </a:moveTo>
                  <a:lnTo>
                    <a:pt x="188594" y="4445"/>
                  </a:lnTo>
                  <a:lnTo>
                    <a:pt x="144144" y="18414"/>
                  </a:lnTo>
                  <a:lnTo>
                    <a:pt x="104139" y="40004"/>
                  </a:lnTo>
                  <a:lnTo>
                    <a:pt x="69214" y="67945"/>
                  </a:lnTo>
                  <a:lnTo>
                    <a:pt x="40639" y="102870"/>
                  </a:lnTo>
                  <a:lnTo>
                    <a:pt x="18414" y="142239"/>
                  </a:lnTo>
                  <a:lnTo>
                    <a:pt x="5079" y="186054"/>
                  </a:lnTo>
                  <a:lnTo>
                    <a:pt x="0" y="233045"/>
                  </a:lnTo>
                  <a:lnTo>
                    <a:pt x="5079" y="279400"/>
                  </a:lnTo>
                  <a:lnTo>
                    <a:pt x="18414" y="323214"/>
                  </a:lnTo>
                  <a:lnTo>
                    <a:pt x="40639" y="363220"/>
                  </a:lnTo>
                  <a:lnTo>
                    <a:pt x="69214" y="397510"/>
                  </a:lnTo>
                  <a:lnTo>
                    <a:pt x="104139" y="426085"/>
                  </a:lnTo>
                  <a:lnTo>
                    <a:pt x="144144" y="447039"/>
                  </a:lnTo>
                  <a:lnTo>
                    <a:pt x="188594" y="461010"/>
                  </a:lnTo>
                  <a:lnTo>
                    <a:pt x="236219" y="465454"/>
                  </a:lnTo>
                  <a:lnTo>
                    <a:pt x="283209" y="461010"/>
                  </a:lnTo>
                  <a:lnTo>
                    <a:pt x="327659" y="447039"/>
                  </a:lnTo>
                  <a:lnTo>
                    <a:pt x="367665" y="426085"/>
                  </a:lnTo>
                  <a:lnTo>
                    <a:pt x="402590" y="397510"/>
                  </a:lnTo>
                  <a:lnTo>
                    <a:pt x="431800" y="363220"/>
                  </a:lnTo>
                  <a:lnTo>
                    <a:pt x="453390" y="323214"/>
                  </a:lnTo>
                  <a:lnTo>
                    <a:pt x="466725" y="279400"/>
                  </a:lnTo>
                  <a:lnTo>
                    <a:pt x="471804" y="233045"/>
                  </a:lnTo>
                  <a:lnTo>
                    <a:pt x="466725" y="186054"/>
                  </a:lnTo>
                  <a:lnTo>
                    <a:pt x="453390" y="142239"/>
                  </a:lnTo>
                  <a:lnTo>
                    <a:pt x="431800" y="102870"/>
                  </a:lnTo>
                  <a:lnTo>
                    <a:pt x="402590" y="67945"/>
                  </a:lnTo>
                  <a:lnTo>
                    <a:pt x="367665" y="40004"/>
                  </a:lnTo>
                  <a:lnTo>
                    <a:pt x="327659" y="18414"/>
                  </a:lnTo>
                  <a:lnTo>
                    <a:pt x="283209" y="4445"/>
                  </a:lnTo>
                  <a:lnTo>
                    <a:pt x="236219" y="0"/>
                  </a:lnTo>
                  <a:close/>
                </a:path>
              </a:pathLst>
            </a:custGeom>
            <a:solidFill>
              <a:srgbClr val="D2EC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7839" y="1533525"/>
              <a:ext cx="471805" cy="465455"/>
            </a:xfrm>
            <a:custGeom>
              <a:avLst/>
              <a:gdLst/>
              <a:ahLst/>
              <a:cxnLst/>
              <a:rect l="l" t="t" r="r" b="b"/>
              <a:pathLst>
                <a:path w="471805" h="465455">
                  <a:moveTo>
                    <a:pt x="0" y="233045"/>
                  </a:moveTo>
                  <a:lnTo>
                    <a:pt x="5079" y="186054"/>
                  </a:lnTo>
                  <a:lnTo>
                    <a:pt x="18414" y="142239"/>
                  </a:lnTo>
                  <a:lnTo>
                    <a:pt x="40639" y="102870"/>
                  </a:lnTo>
                  <a:lnTo>
                    <a:pt x="69214" y="67945"/>
                  </a:lnTo>
                  <a:lnTo>
                    <a:pt x="104139" y="40004"/>
                  </a:lnTo>
                  <a:lnTo>
                    <a:pt x="144144" y="18414"/>
                  </a:lnTo>
                  <a:lnTo>
                    <a:pt x="188594" y="4445"/>
                  </a:lnTo>
                  <a:lnTo>
                    <a:pt x="236219" y="0"/>
                  </a:lnTo>
                  <a:lnTo>
                    <a:pt x="283209" y="4445"/>
                  </a:lnTo>
                  <a:lnTo>
                    <a:pt x="327659" y="18414"/>
                  </a:lnTo>
                  <a:lnTo>
                    <a:pt x="367665" y="40004"/>
                  </a:lnTo>
                  <a:lnTo>
                    <a:pt x="402590" y="67945"/>
                  </a:lnTo>
                  <a:lnTo>
                    <a:pt x="431800" y="102870"/>
                  </a:lnTo>
                  <a:lnTo>
                    <a:pt x="453390" y="142239"/>
                  </a:lnTo>
                  <a:lnTo>
                    <a:pt x="466725" y="186054"/>
                  </a:lnTo>
                  <a:lnTo>
                    <a:pt x="471804" y="233045"/>
                  </a:lnTo>
                  <a:lnTo>
                    <a:pt x="466725" y="279400"/>
                  </a:lnTo>
                  <a:lnTo>
                    <a:pt x="453390" y="323214"/>
                  </a:lnTo>
                  <a:lnTo>
                    <a:pt x="431800" y="363220"/>
                  </a:lnTo>
                  <a:lnTo>
                    <a:pt x="402590" y="397510"/>
                  </a:lnTo>
                  <a:lnTo>
                    <a:pt x="367665" y="426085"/>
                  </a:lnTo>
                  <a:lnTo>
                    <a:pt x="327659" y="447039"/>
                  </a:lnTo>
                  <a:lnTo>
                    <a:pt x="283209" y="461010"/>
                  </a:lnTo>
                  <a:lnTo>
                    <a:pt x="236219" y="465454"/>
                  </a:lnTo>
                  <a:lnTo>
                    <a:pt x="188594" y="461010"/>
                  </a:lnTo>
                  <a:lnTo>
                    <a:pt x="144144" y="447039"/>
                  </a:lnTo>
                  <a:lnTo>
                    <a:pt x="104139" y="426085"/>
                  </a:lnTo>
                  <a:lnTo>
                    <a:pt x="69214" y="397510"/>
                  </a:lnTo>
                  <a:lnTo>
                    <a:pt x="40639" y="363220"/>
                  </a:lnTo>
                  <a:lnTo>
                    <a:pt x="18414" y="323214"/>
                  </a:lnTo>
                  <a:lnTo>
                    <a:pt x="5079" y="279400"/>
                  </a:lnTo>
                  <a:lnTo>
                    <a:pt x="0" y="233045"/>
                  </a:lnTo>
                  <a:close/>
                </a:path>
              </a:pathLst>
            </a:custGeom>
            <a:ln w="16002">
              <a:solidFill>
                <a:srgbClr val="7DCC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0204" y="4433570"/>
              <a:ext cx="3079749" cy="212534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078989" y="820419"/>
            <a:ext cx="7876540" cy="492759"/>
          </a:xfrm>
          <a:prstGeom prst="rect">
            <a:avLst/>
          </a:prstGeom>
          <a:solidFill>
            <a:srgbClr val="D2ECE1"/>
          </a:solidFill>
          <a:ln w="16001">
            <a:solidFill>
              <a:srgbClr val="7DCCAB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82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82879" y="76200"/>
            <a:ext cx="10008235" cy="299085"/>
          </a:xfrm>
          <a:custGeom>
            <a:avLst/>
            <a:gdLst/>
            <a:ahLst/>
            <a:cxnLst/>
            <a:rect l="l" t="t" r="r" b="b"/>
            <a:pathLst>
              <a:path w="10008235" h="299085">
                <a:moveTo>
                  <a:pt x="10008108" y="0"/>
                </a:moveTo>
                <a:lnTo>
                  <a:pt x="0" y="0"/>
                </a:lnTo>
                <a:lnTo>
                  <a:pt x="0" y="298703"/>
                </a:lnTo>
                <a:lnTo>
                  <a:pt x="10008108" y="298703"/>
                </a:lnTo>
                <a:lnTo>
                  <a:pt x="10008108" y="0"/>
                </a:lnTo>
                <a:close/>
              </a:path>
            </a:pathLst>
          </a:custGeom>
          <a:solidFill>
            <a:srgbClr val="792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/>
              <a:t>ЛОКАЛЬНЫЕ</a:t>
            </a:r>
            <a:r>
              <a:rPr sz="2000" spc="-100" dirty="0"/>
              <a:t> </a:t>
            </a:r>
            <a:r>
              <a:rPr sz="2000" dirty="0"/>
              <a:t>АКТЫ</a:t>
            </a:r>
            <a:r>
              <a:rPr sz="2000" spc="-7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60" dirty="0"/>
              <a:t> </a:t>
            </a:r>
            <a:r>
              <a:rPr dirty="0"/>
              <a:t>о</a:t>
            </a:r>
            <a:r>
              <a:rPr spc="-65" dirty="0"/>
              <a:t> </a:t>
            </a:r>
            <a:r>
              <a:rPr dirty="0"/>
              <a:t>нормах</a:t>
            </a:r>
            <a:r>
              <a:rPr spc="-65" dirty="0"/>
              <a:t> </a:t>
            </a:r>
            <a:r>
              <a:rPr spc="-10" dirty="0"/>
              <a:t>профессиональной</a:t>
            </a:r>
            <a:r>
              <a:rPr spc="-5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4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4623" y="1572514"/>
            <a:ext cx="196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2.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1532" y="1528317"/>
            <a:ext cx="10521950" cy="4973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Педагогические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работники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процессе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взаимодействия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воспитанниками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обязаны</a:t>
            </a:r>
            <a:r>
              <a:rPr sz="1800" b="1" spc="31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воздерживаться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от:</a:t>
            </a:r>
            <a:endParaRPr sz="1800">
              <a:latin typeface="Times New Roman"/>
              <a:cs typeface="Times New Roman"/>
            </a:endParaRPr>
          </a:p>
          <a:p>
            <a:pPr marL="480695" indent="-344805">
              <a:lnSpc>
                <a:spcPct val="100000"/>
              </a:lnSpc>
              <a:spcBef>
                <a:spcPts val="1610"/>
              </a:spcBef>
              <a:buFont typeface="Symbol"/>
              <a:buChar char=""/>
              <a:tabLst>
                <a:tab pos="48069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навязывания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им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взглядов,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убеждений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предпочтений;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5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480695" indent="-344805">
              <a:lnSpc>
                <a:spcPct val="100000"/>
              </a:lnSpc>
              <a:buFont typeface="Symbol"/>
              <a:buChar char=""/>
              <a:tabLst>
                <a:tab pos="480695" algn="l"/>
              </a:tabLst>
            </a:pPr>
            <a:r>
              <a:rPr sz="1800" dirty="0">
                <a:latin typeface="Times New Roman"/>
                <a:cs typeface="Times New Roman"/>
              </a:rPr>
              <a:t>оценки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личности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личности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родителей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(законных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представителей);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480695" indent="-344805">
              <a:lnSpc>
                <a:spcPct val="100000"/>
              </a:lnSpc>
              <a:buFont typeface="Symbol"/>
              <a:buChar char=""/>
              <a:tabLst>
                <a:tab pos="480695" algn="l"/>
              </a:tabLst>
            </a:pPr>
            <a:r>
              <a:rPr sz="1800" dirty="0">
                <a:latin typeface="Times New Roman"/>
                <a:cs typeface="Times New Roman"/>
              </a:rPr>
              <a:t>предвзятой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необъективной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оценки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деятельности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поступков;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5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480695" indent="-344805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480695" algn="l"/>
              </a:tabLst>
            </a:pPr>
            <a:r>
              <a:rPr sz="1800" dirty="0">
                <a:latin typeface="Times New Roman"/>
                <a:cs typeface="Times New Roman"/>
              </a:rPr>
              <a:t>предвзятой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необъективной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оценки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действий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родителей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(законных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представителей);</a:t>
            </a:r>
            <a:endParaRPr sz="1800">
              <a:latin typeface="Times New Roman"/>
              <a:cs typeface="Times New Roman"/>
            </a:endParaRPr>
          </a:p>
          <a:p>
            <a:pPr marL="3266440" lvl="1" indent="-342265">
              <a:lnSpc>
                <a:spcPct val="100000"/>
              </a:lnSpc>
              <a:spcBef>
                <a:spcPts val="1905"/>
              </a:spcBef>
              <a:buFont typeface="Symbol"/>
              <a:buChar char=""/>
              <a:tabLst>
                <a:tab pos="3266440" algn="l"/>
              </a:tabLst>
            </a:pPr>
            <a:r>
              <a:rPr sz="1800" dirty="0">
                <a:latin typeface="Times New Roman"/>
                <a:cs typeface="Times New Roman"/>
              </a:rPr>
              <a:t>требования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дополнительной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платы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образовательные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услуги;</a:t>
            </a:r>
            <a:endParaRPr sz="18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90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3266440" lvl="1" indent="-342265">
              <a:lnSpc>
                <a:spcPct val="100000"/>
              </a:lnSpc>
              <a:buFont typeface="Symbol"/>
              <a:buChar char=""/>
              <a:tabLst>
                <a:tab pos="3266440" algn="l"/>
              </a:tabLst>
            </a:pPr>
            <a:r>
              <a:rPr sz="1800" dirty="0">
                <a:latin typeface="Times New Roman"/>
                <a:cs typeface="Times New Roman"/>
              </a:rPr>
              <a:t>проведения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НОД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явной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религиозной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агитации;</a:t>
            </a:r>
            <a:endParaRPr sz="1800">
              <a:latin typeface="Times New Roman"/>
              <a:cs typeface="Times New Roman"/>
            </a:endParaRPr>
          </a:p>
          <a:p>
            <a:pPr marL="3266440" marR="128270" lvl="1" indent="-342900">
              <a:lnSpc>
                <a:spcPct val="114999"/>
              </a:lnSpc>
              <a:spcBef>
                <a:spcPts val="1920"/>
              </a:spcBef>
              <a:buFont typeface="Symbol"/>
              <a:buChar char=""/>
              <a:tabLst>
                <a:tab pos="3269615" algn="l"/>
              </a:tabLst>
            </a:pPr>
            <a:r>
              <a:rPr sz="1800" dirty="0">
                <a:latin typeface="Times New Roman"/>
                <a:cs typeface="Times New Roman"/>
              </a:rPr>
              <a:t>употребления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алкогольных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напитков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накануне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время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исполнения 	</a:t>
            </a:r>
            <a:r>
              <a:rPr sz="1800" dirty="0">
                <a:latin typeface="Times New Roman"/>
                <a:cs typeface="Times New Roman"/>
              </a:rPr>
              <a:t>должностных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обязанностей;</a:t>
            </a:r>
            <a:endParaRPr sz="18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90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3266440" lvl="1" indent="-342265">
              <a:lnSpc>
                <a:spcPct val="100000"/>
              </a:lnSpc>
              <a:buFont typeface="Symbol"/>
              <a:buChar char=""/>
              <a:tabLst>
                <a:tab pos="3266440" algn="l"/>
              </a:tabLst>
            </a:pPr>
            <a:r>
              <a:rPr sz="1800" dirty="0">
                <a:latin typeface="Times New Roman"/>
                <a:cs typeface="Times New Roman"/>
              </a:rPr>
              <a:t>курения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помещениях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территории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ДОУ.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3140" y="881380"/>
            <a:ext cx="7875270" cy="768985"/>
          </a:xfrm>
          <a:prstGeom prst="rect">
            <a:avLst/>
          </a:prstGeom>
          <a:solidFill>
            <a:srgbClr val="EFD2D2"/>
          </a:solidFill>
          <a:ln w="16001">
            <a:solidFill>
              <a:srgbClr val="D27D77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marL="91440" marR="681990">
              <a:lnSpc>
                <a:spcPct val="100600"/>
              </a:lnSpc>
              <a:spcBef>
                <a:spcPts val="76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профессиональной деятельностью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33140" y="1905000"/>
            <a:ext cx="7875270" cy="493395"/>
          </a:xfrm>
          <a:prstGeom prst="rect">
            <a:avLst/>
          </a:prstGeom>
          <a:solidFill>
            <a:srgbClr val="D2ECE1"/>
          </a:solidFill>
          <a:ln w="16001">
            <a:solidFill>
              <a:srgbClr val="7DCCAB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80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2055" y="3372992"/>
            <a:ext cx="1979930" cy="167322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30835" marR="320675" algn="ctr">
              <a:lnSpc>
                <a:spcPts val="2150"/>
              </a:lnSpc>
              <a:spcBef>
                <a:spcPts val="180"/>
              </a:spcBef>
            </a:pPr>
            <a:r>
              <a:rPr sz="1800" b="1" spc="-20" dirty="0">
                <a:latin typeface="Times New Roman"/>
                <a:cs typeface="Times New Roman"/>
              </a:rPr>
              <a:t>Положение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о </a:t>
            </a:r>
            <a:r>
              <a:rPr sz="1800" b="1" spc="-10" dirty="0">
                <a:latin typeface="Times New Roman"/>
                <a:cs typeface="Times New Roman"/>
              </a:rPr>
              <a:t>нормах</a:t>
            </a:r>
            <a:endParaRPr sz="1800">
              <a:latin typeface="Times New Roman"/>
              <a:cs typeface="Times New Roman"/>
            </a:endParaRPr>
          </a:p>
          <a:p>
            <a:pPr marL="12700" marR="5080" algn="ctr">
              <a:lnSpc>
                <a:spcPts val="2140"/>
              </a:lnSpc>
              <a:spcBef>
                <a:spcPts val="25"/>
              </a:spcBef>
            </a:pPr>
            <a:r>
              <a:rPr sz="1800" b="1" spc="-10" dirty="0">
                <a:latin typeface="Times New Roman"/>
                <a:cs typeface="Times New Roman"/>
              </a:rPr>
              <a:t>профессиональной этики</a:t>
            </a:r>
            <a:endParaRPr sz="1800">
              <a:latin typeface="Times New Roman"/>
              <a:cs typeface="Times New Roman"/>
            </a:endParaRPr>
          </a:p>
          <a:p>
            <a:pPr marL="179705" marR="172720" algn="ctr">
              <a:lnSpc>
                <a:spcPts val="2180"/>
              </a:lnSpc>
            </a:pPr>
            <a:r>
              <a:rPr sz="1800" b="1" spc="-10" dirty="0">
                <a:latin typeface="Times New Roman"/>
                <a:cs typeface="Times New Roman"/>
              </a:rPr>
              <a:t>педагогических работников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33140" y="2652395"/>
            <a:ext cx="7875270" cy="769620"/>
          </a:xfrm>
          <a:prstGeom prst="rect">
            <a:avLst/>
          </a:prstGeom>
          <a:solidFill>
            <a:srgbClr val="EAEFCE"/>
          </a:solidFill>
          <a:ln w="16001">
            <a:solidFill>
              <a:srgbClr val="D4E29C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marL="91440" marR="1402715">
              <a:lnSpc>
                <a:spcPct val="100600"/>
              </a:lnSpc>
              <a:spcBef>
                <a:spcPts val="765"/>
              </a:spcBef>
            </a:pPr>
            <a:r>
              <a:rPr sz="1800" b="1" spc="-20" dirty="0">
                <a:latin typeface="Times New Roman"/>
                <a:cs typeface="Times New Roman"/>
              </a:rPr>
              <a:t>Обязательства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родителями </a:t>
            </a:r>
            <a:r>
              <a:rPr sz="1800" b="1" dirty="0">
                <a:latin typeface="Times New Roman"/>
                <a:cs typeface="Times New Roman"/>
              </a:rPr>
              <a:t>(законными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представителями)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воспитанников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2879" y="405765"/>
            <a:ext cx="11848465" cy="6319520"/>
            <a:chOff x="182879" y="405765"/>
            <a:chExt cx="11848465" cy="6319520"/>
          </a:xfrm>
        </p:grpSpPr>
        <p:sp>
          <p:nvSpPr>
            <p:cNvPr id="3" name="object 3"/>
            <p:cNvSpPr/>
            <p:nvPr/>
          </p:nvSpPr>
          <p:spPr>
            <a:xfrm>
              <a:off x="182879" y="405765"/>
              <a:ext cx="11848465" cy="6319520"/>
            </a:xfrm>
            <a:custGeom>
              <a:avLst/>
              <a:gdLst/>
              <a:ahLst/>
              <a:cxnLst/>
              <a:rect l="l" t="t" r="r" b="b"/>
              <a:pathLst>
                <a:path w="11848465" h="6319520">
                  <a:moveTo>
                    <a:pt x="11848465" y="0"/>
                  </a:moveTo>
                  <a:lnTo>
                    <a:pt x="0" y="0"/>
                  </a:lnTo>
                  <a:lnTo>
                    <a:pt x="0" y="6319520"/>
                  </a:lnTo>
                  <a:lnTo>
                    <a:pt x="11848465" y="6319520"/>
                  </a:lnTo>
                  <a:lnTo>
                    <a:pt x="118484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8945" y="1691004"/>
              <a:ext cx="471805" cy="466090"/>
            </a:xfrm>
            <a:custGeom>
              <a:avLst/>
              <a:gdLst/>
              <a:ahLst/>
              <a:cxnLst/>
              <a:rect l="l" t="t" r="r" b="b"/>
              <a:pathLst>
                <a:path w="471805" h="466089">
                  <a:moveTo>
                    <a:pt x="236220" y="0"/>
                  </a:moveTo>
                  <a:lnTo>
                    <a:pt x="188595" y="5080"/>
                  </a:lnTo>
                  <a:lnTo>
                    <a:pt x="144145" y="18415"/>
                  </a:lnTo>
                  <a:lnTo>
                    <a:pt x="104139" y="40005"/>
                  </a:lnTo>
                  <a:lnTo>
                    <a:pt x="69214" y="68580"/>
                  </a:lnTo>
                  <a:lnTo>
                    <a:pt x="40639" y="102870"/>
                  </a:lnTo>
                  <a:lnTo>
                    <a:pt x="19050" y="142240"/>
                  </a:lnTo>
                  <a:lnTo>
                    <a:pt x="5079" y="186055"/>
                  </a:lnTo>
                  <a:lnTo>
                    <a:pt x="0" y="233045"/>
                  </a:lnTo>
                  <a:lnTo>
                    <a:pt x="5079" y="280035"/>
                  </a:lnTo>
                  <a:lnTo>
                    <a:pt x="19050" y="323850"/>
                  </a:lnTo>
                  <a:lnTo>
                    <a:pt x="40639" y="363220"/>
                  </a:lnTo>
                  <a:lnTo>
                    <a:pt x="69214" y="397510"/>
                  </a:lnTo>
                  <a:lnTo>
                    <a:pt x="104139" y="426085"/>
                  </a:lnTo>
                  <a:lnTo>
                    <a:pt x="144145" y="447675"/>
                  </a:lnTo>
                  <a:lnTo>
                    <a:pt x="188595" y="461010"/>
                  </a:lnTo>
                  <a:lnTo>
                    <a:pt x="236220" y="466090"/>
                  </a:lnTo>
                  <a:lnTo>
                    <a:pt x="283845" y="461010"/>
                  </a:lnTo>
                  <a:lnTo>
                    <a:pt x="327659" y="447675"/>
                  </a:lnTo>
                  <a:lnTo>
                    <a:pt x="367664" y="426085"/>
                  </a:lnTo>
                  <a:lnTo>
                    <a:pt x="402589" y="397510"/>
                  </a:lnTo>
                  <a:lnTo>
                    <a:pt x="431799" y="363220"/>
                  </a:lnTo>
                  <a:lnTo>
                    <a:pt x="453389" y="323850"/>
                  </a:lnTo>
                  <a:lnTo>
                    <a:pt x="467360" y="280035"/>
                  </a:lnTo>
                  <a:lnTo>
                    <a:pt x="471805" y="233045"/>
                  </a:lnTo>
                  <a:lnTo>
                    <a:pt x="467360" y="186055"/>
                  </a:lnTo>
                  <a:lnTo>
                    <a:pt x="453389" y="142240"/>
                  </a:lnTo>
                  <a:lnTo>
                    <a:pt x="431799" y="102870"/>
                  </a:lnTo>
                  <a:lnTo>
                    <a:pt x="402589" y="68580"/>
                  </a:lnTo>
                  <a:lnTo>
                    <a:pt x="367664" y="40005"/>
                  </a:lnTo>
                  <a:lnTo>
                    <a:pt x="327659" y="18415"/>
                  </a:lnTo>
                  <a:lnTo>
                    <a:pt x="283845" y="5080"/>
                  </a:lnTo>
                  <a:lnTo>
                    <a:pt x="236220" y="0"/>
                  </a:lnTo>
                  <a:close/>
                </a:path>
              </a:pathLst>
            </a:custGeom>
            <a:solidFill>
              <a:srgbClr val="EAEF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8945" y="1691004"/>
              <a:ext cx="471805" cy="466090"/>
            </a:xfrm>
            <a:custGeom>
              <a:avLst/>
              <a:gdLst/>
              <a:ahLst/>
              <a:cxnLst/>
              <a:rect l="l" t="t" r="r" b="b"/>
              <a:pathLst>
                <a:path w="471805" h="466089">
                  <a:moveTo>
                    <a:pt x="0" y="233045"/>
                  </a:moveTo>
                  <a:lnTo>
                    <a:pt x="5079" y="186055"/>
                  </a:lnTo>
                  <a:lnTo>
                    <a:pt x="19050" y="142240"/>
                  </a:lnTo>
                  <a:lnTo>
                    <a:pt x="40639" y="102870"/>
                  </a:lnTo>
                  <a:lnTo>
                    <a:pt x="69214" y="68580"/>
                  </a:lnTo>
                  <a:lnTo>
                    <a:pt x="104139" y="40005"/>
                  </a:lnTo>
                  <a:lnTo>
                    <a:pt x="144145" y="18415"/>
                  </a:lnTo>
                  <a:lnTo>
                    <a:pt x="188595" y="5080"/>
                  </a:lnTo>
                  <a:lnTo>
                    <a:pt x="236220" y="0"/>
                  </a:lnTo>
                  <a:lnTo>
                    <a:pt x="283845" y="5080"/>
                  </a:lnTo>
                  <a:lnTo>
                    <a:pt x="327659" y="18415"/>
                  </a:lnTo>
                  <a:lnTo>
                    <a:pt x="367664" y="40005"/>
                  </a:lnTo>
                  <a:lnTo>
                    <a:pt x="402589" y="68580"/>
                  </a:lnTo>
                  <a:lnTo>
                    <a:pt x="431799" y="102870"/>
                  </a:lnTo>
                  <a:lnTo>
                    <a:pt x="453389" y="142240"/>
                  </a:lnTo>
                  <a:lnTo>
                    <a:pt x="467360" y="186055"/>
                  </a:lnTo>
                  <a:lnTo>
                    <a:pt x="471805" y="233045"/>
                  </a:lnTo>
                  <a:lnTo>
                    <a:pt x="467360" y="280035"/>
                  </a:lnTo>
                  <a:lnTo>
                    <a:pt x="453389" y="323850"/>
                  </a:lnTo>
                  <a:lnTo>
                    <a:pt x="431799" y="363220"/>
                  </a:lnTo>
                  <a:lnTo>
                    <a:pt x="402589" y="397510"/>
                  </a:lnTo>
                  <a:lnTo>
                    <a:pt x="367664" y="426085"/>
                  </a:lnTo>
                  <a:lnTo>
                    <a:pt x="327659" y="447675"/>
                  </a:lnTo>
                  <a:lnTo>
                    <a:pt x="283845" y="461010"/>
                  </a:lnTo>
                  <a:lnTo>
                    <a:pt x="236220" y="466090"/>
                  </a:lnTo>
                  <a:lnTo>
                    <a:pt x="188595" y="461010"/>
                  </a:lnTo>
                  <a:lnTo>
                    <a:pt x="144145" y="447675"/>
                  </a:lnTo>
                  <a:lnTo>
                    <a:pt x="104139" y="426085"/>
                  </a:lnTo>
                  <a:lnTo>
                    <a:pt x="69214" y="397510"/>
                  </a:lnTo>
                  <a:lnTo>
                    <a:pt x="40639" y="363220"/>
                  </a:lnTo>
                  <a:lnTo>
                    <a:pt x="19050" y="323850"/>
                  </a:lnTo>
                  <a:lnTo>
                    <a:pt x="5079" y="280035"/>
                  </a:lnTo>
                  <a:lnTo>
                    <a:pt x="0" y="233045"/>
                  </a:lnTo>
                  <a:close/>
                </a:path>
              </a:pathLst>
            </a:custGeom>
            <a:ln w="16001">
              <a:solidFill>
                <a:srgbClr val="C1D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8945" y="2404110"/>
              <a:ext cx="471805" cy="464820"/>
            </a:xfrm>
            <a:custGeom>
              <a:avLst/>
              <a:gdLst/>
              <a:ahLst/>
              <a:cxnLst/>
              <a:rect l="l" t="t" r="r" b="b"/>
              <a:pathLst>
                <a:path w="471805" h="464819">
                  <a:moveTo>
                    <a:pt x="236220" y="0"/>
                  </a:moveTo>
                  <a:lnTo>
                    <a:pt x="188595" y="4444"/>
                  </a:lnTo>
                  <a:lnTo>
                    <a:pt x="144145" y="17779"/>
                  </a:lnTo>
                  <a:lnTo>
                    <a:pt x="104139" y="39369"/>
                  </a:lnTo>
                  <a:lnTo>
                    <a:pt x="69214" y="67944"/>
                  </a:lnTo>
                  <a:lnTo>
                    <a:pt x="40639" y="102235"/>
                  </a:lnTo>
                  <a:lnTo>
                    <a:pt x="19050" y="141604"/>
                  </a:lnTo>
                  <a:lnTo>
                    <a:pt x="5079" y="185419"/>
                  </a:lnTo>
                  <a:lnTo>
                    <a:pt x="0" y="232410"/>
                  </a:lnTo>
                  <a:lnTo>
                    <a:pt x="5079" y="278764"/>
                  </a:lnTo>
                  <a:lnTo>
                    <a:pt x="19050" y="322579"/>
                  </a:lnTo>
                  <a:lnTo>
                    <a:pt x="40639" y="361950"/>
                  </a:lnTo>
                  <a:lnTo>
                    <a:pt x="69214" y="396239"/>
                  </a:lnTo>
                  <a:lnTo>
                    <a:pt x="104139" y="424814"/>
                  </a:lnTo>
                  <a:lnTo>
                    <a:pt x="144145" y="446404"/>
                  </a:lnTo>
                  <a:lnTo>
                    <a:pt x="188595" y="459739"/>
                  </a:lnTo>
                  <a:lnTo>
                    <a:pt x="236220" y="464819"/>
                  </a:lnTo>
                  <a:lnTo>
                    <a:pt x="283845" y="459739"/>
                  </a:lnTo>
                  <a:lnTo>
                    <a:pt x="327659" y="446404"/>
                  </a:lnTo>
                  <a:lnTo>
                    <a:pt x="367664" y="424814"/>
                  </a:lnTo>
                  <a:lnTo>
                    <a:pt x="402589" y="396239"/>
                  </a:lnTo>
                  <a:lnTo>
                    <a:pt x="431799" y="361950"/>
                  </a:lnTo>
                  <a:lnTo>
                    <a:pt x="453389" y="322579"/>
                  </a:lnTo>
                  <a:lnTo>
                    <a:pt x="467360" y="278764"/>
                  </a:lnTo>
                  <a:lnTo>
                    <a:pt x="471805" y="232410"/>
                  </a:lnTo>
                  <a:lnTo>
                    <a:pt x="467360" y="185419"/>
                  </a:lnTo>
                  <a:lnTo>
                    <a:pt x="453389" y="141604"/>
                  </a:lnTo>
                  <a:lnTo>
                    <a:pt x="431799" y="102235"/>
                  </a:lnTo>
                  <a:lnTo>
                    <a:pt x="402589" y="67944"/>
                  </a:lnTo>
                  <a:lnTo>
                    <a:pt x="367664" y="39369"/>
                  </a:lnTo>
                  <a:lnTo>
                    <a:pt x="327659" y="17779"/>
                  </a:lnTo>
                  <a:lnTo>
                    <a:pt x="283845" y="4444"/>
                  </a:lnTo>
                  <a:lnTo>
                    <a:pt x="236220" y="0"/>
                  </a:lnTo>
                  <a:close/>
                </a:path>
              </a:pathLst>
            </a:custGeom>
            <a:solidFill>
              <a:srgbClr val="EAEF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8945" y="2404110"/>
              <a:ext cx="471805" cy="464820"/>
            </a:xfrm>
            <a:custGeom>
              <a:avLst/>
              <a:gdLst/>
              <a:ahLst/>
              <a:cxnLst/>
              <a:rect l="l" t="t" r="r" b="b"/>
              <a:pathLst>
                <a:path w="471805" h="464819">
                  <a:moveTo>
                    <a:pt x="0" y="232410"/>
                  </a:moveTo>
                  <a:lnTo>
                    <a:pt x="5079" y="185419"/>
                  </a:lnTo>
                  <a:lnTo>
                    <a:pt x="19050" y="141604"/>
                  </a:lnTo>
                  <a:lnTo>
                    <a:pt x="40639" y="102235"/>
                  </a:lnTo>
                  <a:lnTo>
                    <a:pt x="69214" y="67944"/>
                  </a:lnTo>
                  <a:lnTo>
                    <a:pt x="104139" y="39369"/>
                  </a:lnTo>
                  <a:lnTo>
                    <a:pt x="144145" y="17779"/>
                  </a:lnTo>
                  <a:lnTo>
                    <a:pt x="188595" y="4444"/>
                  </a:lnTo>
                  <a:lnTo>
                    <a:pt x="236220" y="0"/>
                  </a:lnTo>
                  <a:lnTo>
                    <a:pt x="283845" y="4444"/>
                  </a:lnTo>
                  <a:lnTo>
                    <a:pt x="327659" y="17779"/>
                  </a:lnTo>
                  <a:lnTo>
                    <a:pt x="367664" y="39369"/>
                  </a:lnTo>
                  <a:lnTo>
                    <a:pt x="402589" y="67944"/>
                  </a:lnTo>
                  <a:lnTo>
                    <a:pt x="431799" y="102235"/>
                  </a:lnTo>
                  <a:lnTo>
                    <a:pt x="453389" y="141604"/>
                  </a:lnTo>
                  <a:lnTo>
                    <a:pt x="467360" y="185419"/>
                  </a:lnTo>
                  <a:lnTo>
                    <a:pt x="471805" y="232410"/>
                  </a:lnTo>
                  <a:lnTo>
                    <a:pt x="467360" y="278764"/>
                  </a:lnTo>
                  <a:lnTo>
                    <a:pt x="453389" y="322579"/>
                  </a:lnTo>
                  <a:lnTo>
                    <a:pt x="431799" y="361950"/>
                  </a:lnTo>
                  <a:lnTo>
                    <a:pt x="402589" y="396239"/>
                  </a:lnTo>
                  <a:lnTo>
                    <a:pt x="367664" y="424814"/>
                  </a:lnTo>
                  <a:lnTo>
                    <a:pt x="327659" y="446404"/>
                  </a:lnTo>
                  <a:lnTo>
                    <a:pt x="283845" y="459739"/>
                  </a:lnTo>
                  <a:lnTo>
                    <a:pt x="236220" y="464819"/>
                  </a:lnTo>
                  <a:lnTo>
                    <a:pt x="188595" y="459739"/>
                  </a:lnTo>
                  <a:lnTo>
                    <a:pt x="144145" y="446404"/>
                  </a:lnTo>
                  <a:lnTo>
                    <a:pt x="104139" y="424814"/>
                  </a:lnTo>
                  <a:lnTo>
                    <a:pt x="69214" y="396239"/>
                  </a:lnTo>
                  <a:lnTo>
                    <a:pt x="40639" y="361950"/>
                  </a:lnTo>
                  <a:lnTo>
                    <a:pt x="19050" y="322579"/>
                  </a:lnTo>
                  <a:lnTo>
                    <a:pt x="5079" y="278764"/>
                  </a:lnTo>
                  <a:lnTo>
                    <a:pt x="0" y="232410"/>
                  </a:lnTo>
                  <a:close/>
                </a:path>
              </a:pathLst>
            </a:custGeom>
            <a:ln w="16002">
              <a:solidFill>
                <a:srgbClr val="C1D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4944" y="3601719"/>
              <a:ext cx="2792095" cy="189864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480185" y="560069"/>
            <a:ext cx="9254490" cy="769620"/>
          </a:xfrm>
          <a:prstGeom prst="rect">
            <a:avLst/>
          </a:prstGeom>
          <a:solidFill>
            <a:srgbClr val="EAEFCE"/>
          </a:solidFill>
          <a:ln w="16001">
            <a:solidFill>
              <a:srgbClr val="D4E29C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 marL="2860675" marR="783590" indent="-2084070">
              <a:lnSpc>
                <a:spcPct val="101099"/>
              </a:lnSpc>
              <a:spcBef>
                <a:spcPts val="750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родителями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(законными </a:t>
            </a:r>
            <a:r>
              <a:rPr sz="1800" b="1" dirty="0">
                <a:latin typeface="Times New Roman"/>
                <a:cs typeface="Times New Roman"/>
              </a:rPr>
              <a:t>представителями)</a:t>
            </a:r>
            <a:r>
              <a:rPr sz="1800" b="1" spc="-11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воспитанников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2879" y="76200"/>
            <a:ext cx="10008235" cy="299085"/>
          </a:xfrm>
          <a:custGeom>
            <a:avLst/>
            <a:gdLst/>
            <a:ahLst/>
            <a:cxnLst/>
            <a:rect l="l" t="t" r="r" b="b"/>
            <a:pathLst>
              <a:path w="10008235" h="299085">
                <a:moveTo>
                  <a:pt x="10008108" y="0"/>
                </a:moveTo>
                <a:lnTo>
                  <a:pt x="0" y="0"/>
                </a:lnTo>
                <a:lnTo>
                  <a:pt x="0" y="298703"/>
                </a:lnTo>
                <a:lnTo>
                  <a:pt x="10008108" y="298703"/>
                </a:lnTo>
                <a:lnTo>
                  <a:pt x="10008108" y="0"/>
                </a:lnTo>
                <a:close/>
              </a:path>
            </a:pathLst>
          </a:custGeom>
          <a:solidFill>
            <a:srgbClr val="792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/>
              <a:t>ЛОКАЛЬНЫЕ</a:t>
            </a:r>
            <a:r>
              <a:rPr sz="2000" spc="-100" dirty="0"/>
              <a:t> </a:t>
            </a:r>
            <a:r>
              <a:rPr sz="2000" dirty="0"/>
              <a:t>АКТЫ</a:t>
            </a:r>
            <a:r>
              <a:rPr sz="2000" spc="-7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60" dirty="0"/>
              <a:t> </a:t>
            </a:r>
            <a:r>
              <a:rPr dirty="0"/>
              <a:t>о</a:t>
            </a:r>
            <a:r>
              <a:rPr spc="-65" dirty="0"/>
              <a:t> </a:t>
            </a:r>
            <a:r>
              <a:rPr dirty="0"/>
              <a:t>нормах</a:t>
            </a:r>
            <a:r>
              <a:rPr spc="-65" dirty="0"/>
              <a:t> </a:t>
            </a:r>
            <a:r>
              <a:rPr spc="-10" dirty="0"/>
              <a:t>профессиональной</a:t>
            </a:r>
            <a:r>
              <a:rPr spc="-5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4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5000" y="1715770"/>
            <a:ext cx="196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1.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5000" y="2345563"/>
            <a:ext cx="196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2.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5844" y="1497456"/>
            <a:ext cx="10139680" cy="125031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ct val="104500"/>
              </a:lnSpc>
              <a:spcBef>
                <a:spcPts val="185"/>
              </a:spcBef>
            </a:pPr>
            <a:r>
              <a:rPr sz="1800" dirty="0">
                <a:latin typeface="Times New Roman"/>
                <a:cs typeface="Times New Roman"/>
              </a:rPr>
              <a:t>Педагогические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работники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должны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быть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ограждены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излишнего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или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неоправданного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вмешательства </a:t>
            </a:r>
            <a:r>
              <a:rPr sz="1800" dirty="0">
                <a:latin typeface="Times New Roman"/>
                <a:cs typeface="Times New Roman"/>
              </a:rPr>
              <a:t>родителей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(законных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представителей)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воспитанников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вопросы,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которые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своему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характеру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входят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круг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их </a:t>
            </a:r>
            <a:r>
              <a:rPr sz="1800" spc="-10" dirty="0">
                <a:latin typeface="Times New Roman"/>
                <a:cs typeface="Times New Roman"/>
              </a:rPr>
              <a:t>профессиональных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обязанностей.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процессе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взаимодействия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родителями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педагоги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должны: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66033" y="2834513"/>
            <a:ext cx="8735695" cy="3652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 algn="just">
              <a:lnSpc>
                <a:spcPct val="113700"/>
              </a:lnSpc>
              <a:spcBef>
                <a:spcPts val="105"/>
              </a:spcBef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помнить,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что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как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они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встретят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выслушают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родителей,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какую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окажут </a:t>
            </a:r>
            <a:r>
              <a:rPr sz="1800" dirty="0">
                <a:latin typeface="Times New Roman"/>
                <a:cs typeface="Times New Roman"/>
              </a:rPr>
              <a:t>помощь,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зависит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настроение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мнение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педагогических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работниках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работе </a:t>
            </a:r>
            <a:r>
              <a:rPr sz="1800" dirty="0">
                <a:latin typeface="Times New Roman"/>
                <a:cs typeface="Times New Roman"/>
              </a:rPr>
              <a:t>ДОУ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целом;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295"/>
              </a:spcBef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проявлять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внимательность,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тактичность,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доброжелательность,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желание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помочь;</a:t>
            </a:r>
            <a:endParaRPr sz="1800">
              <a:latin typeface="Times New Roman"/>
              <a:cs typeface="Times New Roman"/>
            </a:endParaRPr>
          </a:p>
          <a:p>
            <a:pPr marL="355600" marR="8255" indent="-343535">
              <a:lnSpc>
                <a:spcPct val="113500"/>
              </a:lnSpc>
              <a:spcBef>
                <a:spcPts val="1005"/>
              </a:spcBef>
              <a:buFont typeface="Symbol"/>
              <a:buChar char=""/>
              <a:tabLst>
                <a:tab pos="355600" algn="l"/>
                <a:tab pos="1804670" algn="l"/>
                <a:tab pos="3081020" algn="l"/>
                <a:tab pos="3585210" algn="l"/>
                <a:tab pos="4560570" algn="l"/>
                <a:tab pos="6021070" algn="l"/>
                <a:tab pos="6390005" algn="l"/>
                <a:tab pos="75298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выслушивать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объяснения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или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вопросы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внимательно,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перебивая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говорящего, </a:t>
            </a:r>
            <a:r>
              <a:rPr sz="1800" dirty="0">
                <a:latin typeface="Times New Roman"/>
                <a:cs typeface="Times New Roman"/>
              </a:rPr>
              <a:t>проявляя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доброжелательность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уважение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собеседнику;</a:t>
            </a:r>
            <a:endParaRPr sz="1800">
              <a:latin typeface="Times New Roman"/>
              <a:cs typeface="Times New Roman"/>
            </a:endParaRPr>
          </a:p>
          <a:p>
            <a:pPr marL="355600" marR="74930" indent="-343535">
              <a:lnSpc>
                <a:spcPct val="114399"/>
              </a:lnSpc>
              <a:spcBef>
                <a:spcPts val="960"/>
              </a:spcBef>
              <a:buFont typeface="Symbol"/>
              <a:buChar char=""/>
              <a:tabLst>
                <a:tab pos="355600" algn="l"/>
                <a:tab pos="2894965" algn="l"/>
                <a:tab pos="3146425" algn="l"/>
                <a:tab pos="3935729" algn="l"/>
                <a:tab pos="5321300" algn="l"/>
                <a:tab pos="6350000" algn="l"/>
                <a:tab pos="7543800" algn="l"/>
              </a:tabLst>
            </a:pPr>
            <a:r>
              <a:rPr sz="1800" dirty="0">
                <a:latin typeface="Times New Roman"/>
                <a:cs typeface="Times New Roman"/>
              </a:rPr>
              <a:t>относиться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почтительно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людям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преклонного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возраста,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ветеранам,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инвалидам, оказывать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им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необходимую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помощь;</a:t>
            </a:r>
            <a:endParaRPr sz="1800">
              <a:latin typeface="Times New Roman"/>
              <a:cs typeface="Times New Roman"/>
            </a:endParaRPr>
          </a:p>
          <a:p>
            <a:pPr marL="355600" marR="8890" indent="-343535">
              <a:lnSpc>
                <a:spcPct val="113300"/>
              </a:lnSpc>
              <a:spcBef>
                <a:spcPts val="1025"/>
              </a:spcBef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поощрить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родителей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(законных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представителей)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активно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участвовать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образовании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ребенка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2879" y="41909"/>
            <a:ext cx="11848465" cy="6719570"/>
            <a:chOff x="182879" y="41909"/>
            <a:chExt cx="11848465" cy="6719570"/>
          </a:xfrm>
        </p:grpSpPr>
        <p:sp>
          <p:nvSpPr>
            <p:cNvPr id="3" name="object 3"/>
            <p:cNvSpPr/>
            <p:nvPr/>
          </p:nvSpPr>
          <p:spPr>
            <a:xfrm>
              <a:off x="182879" y="41909"/>
              <a:ext cx="10007600" cy="400050"/>
            </a:xfrm>
            <a:custGeom>
              <a:avLst/>
              <a:gdLst/>
              <a:ahLst/>
              <a:cxnLst/>
              <a:rect l="l" t="t" r="r" b="b"/>
              <a:pathLst>
                <a:path w="10007600" h="400050">
                  <a:moveTo>
                    <a:pt x="10007600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10007600" y="400050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2879" y="441959"/>
              <a:ext cx="11848465" cy="6319520"/>
            </a:xfrm>
            <a:custGeom>
              <a:avLst/>
              <a:gdLst/>
              <a:ahLst/>
              <a:cxnLst/>
              <a:rect l="l" t="t" r="r" b="b"/>
              <a:pathLst>
                <a:path w="11848465" h="6319520">
                  <a:moveTo>
                    <a:pt x="11848465" y="0"/>
                  </a:moveTo>
                  <a:lnTo>
                    <a:pt x="0" y="0"/>
                  </a:lnTo>
                  <a:lnTo>
                    <a:pt x="0" y="6319520"/>
                  </a:lnTo>
                  <a:lnTo>
                    <a:pt x="11848465" y="6319520"/>
                  </a:lnTo>
                  <a:lnTo>
                    <a:pt x="118484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6734" y="1789430"/>
              <a:ext cx="471805" cy="465455"/>
            </a:xfrm>
            <a:custGeom>
              <a:avLst/>
              <a:gdLst/>
              <a:ahLst/>
              <a:cxnLst/>
              <a:rect l="l" t="t" r="r" b="b"/>
              <a:pathLst>
                <a:path w="471805" h="465455">
                  <a:moveTo>
                    <a:pt x="235585" y="0"/>
                  </a:moveTo>
                  <a:lnTo>
                    <a:pt x="188595" y="5080"/>
                  </a:lnTo>
                  <a:lnTo>
                    <a:pt x="144145" y="18415"/>
                  </a:lnTo>
                  <a:lnTo>
                    <a:pt x="104140" y="40005"/>
                  </a:lnTo>
                  <a:lnTo>
                    <a:pt x="69215" y="68580"/>
                  </a:lnTo>
                  <a:lnTo>
                    <a:pt x="40005" y="102870"/>
                  </a:lnTo>
                  <a:lnTo>
                    <a:pt x="18415" y="142240"/>
                  </a:lnTo>
                  <a:lnTo>
                    <a:pt x="5080" y="186055"/>
                  </a:lnTo>
                  <a:lnTo>
                    <a:pt x="0" y="233045"/>
                  </a:lnTo>
                  <a:lnTo>
                    <a:pt x="5080" y="280035"/>
                  </a:lnTo>
                  <a:lnTo>
                    <a:pt x="18415" y="323215"/>
                  </a:lnTo>
                  <a:lnTo>
                    <a:pt x="40005" y="363220"/>
                  </a:lnTo>
                  <a:lnTo>
                    <a:pt x="69215" y="397510"/>
                  </a:lnTo>
                  <a:lnTo>
                    <a:pt x="104140" y="426085"/>
                  </a:lnTo>
                  <a:lnTo>
                    <a:pt x="144145" y="447675"/>
                  </a:lnTo>
                  <a:lnTo>
                    <a:pt x="188595" y="461010"/>
                  </a:lnTo>
                  <a:lnTo>
                    <a:pt x="235585" y="465455"/>
                  </a:lnTo>
                  <a:lnTo>
                    <a:pt x="283209" y="461010"/>
                  </a:lnTo>
                  <a:lnTo>
                    <a:pt x="327659" y="447675"/>
                  </a:lnTo>
                  <a:lnTo>
                    <a:pt x="367665" y="426085"/>
                  </a:lnTo>
                  <a:lnTo>
                    <a:pt x="402590" y="397510"/>
                  </a:lnTo>
                  <a:lnTo>
                    <a:pt x="431165" y="363220"/>
                  </a:lnTo>
                  <a:lnTo>
                    <a:pt x="453390" y="323215"/>
                  </a:lnTo>
                  <a:lnTo>
                    <a:pt x="466725" y="280035"/>
                  </a:lnTo>
                  <a:lnTo>
                    <a:pt x="471805" y="233045"/>
                  </a:lnTo>
                  <a:lnTo>
                    <a:pt x="466725" y="186055"/>
                  </a:lnTo>
                  <a:lnTo>
                    <a:pt x="453390" y="142240"/>
                  </a:lnTo>
                  <a:lnTo>
                    <a:pt x="431165" y="102870"/>
                  </a:lnTo>
                  <a:lnTo>
                    <a:pt x="402590" y="68580"/>
                  </a:lnTo>
                  <a:lnTo>
                    <a:pt x="367665" y="40005"/>
                  </a:lnTo>
                  <a:lnTo>
                    <a:pt x="327659" y="18415"/>
                  </a:lnTo>
                  <a:lnTo>
                    <a:pt x="283209" y="5080"/>
                  </a:lnTo>
                  <a:lnTo>
                    <a:pt x="235585" y="0"/>
                  </a:lnTo>
                  <a:close/>
                </a:path>
              </a:pathLst>
            </a:custGeom>
            <a:solidFill>
              <a:srgbClr val="EAEF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6734" y="1789430"/>
              <a:ext cx="471805" cy="465455"/>
            </a:xfrm>
            <a:custGeom>
              <a:avLst/>
              <a:gdLst/>
              <a:ahLst/>
              <a:cxnLst/>
              <a:rect l="l" t="t" r="r" b="b"/>
              <a:pathLst>
                <a:path w="471805" h="465455">
                  <a:moveTo>
                    <a:pt x="0" y="233045"/>
                  </a:moveTo>
                  <a:lnTo>
                    <a:pt x="5080" y="186055"/>
                  </a:lnTo>
                  <a:lnTo>
                    <a:pt x="18415" y="142240"/>
                  </a:lnTo>
                  <a:lnTo>
                    <a:pt x="40005" y="102870"/>
                  </a:lnTo>
                  <a:lnTo>
                    <a:pt x="69215" y="68580"/>
                  </a:lnTo>
                  <a:lnTo>
                    <a:pt x="104140" y="40005"/>
                  </a:lnTo>
                  <a:lnTo>
                    <a:pt x="144145" y="18415"/>
                  </a:lnTo>
                  <a:lnTo>
                    <a:pt x="188595" y="5080"/>
                  </a:lnTo>
                  <a:lnTo>
                    <a:pt x="235585" y="0"/>
                  </a:lnTo>
                  <a:lnTo>
                    <a:pt x="283209" y="5080"/>
                  </a:lnTo>
                  <a:lnTo>
                    <a:pt x="327659" y="18415"/>
                  </a:lnTo>
                  <a:lnTo>
                    <a:pt x="367665" y="40005"/>
                  </a:lnTo>
                  <a:lnTo>
                    <a:pt x="402590" y="68580"/>
                  </a:lnTo>
                  <a:lnTo>
                    <a:pt x="431165" y="102870"/>
                  </a:lnTo>
                  <a:lnTo>
                    <a:pt x="453390" y="142240"/>
                  </a:lnTo>
                  <a:lnTo>
                    <a:pt x="466725" y="186055"/>
                  </a:lnTo>
                  <a:lnTo>
                    <a:pt x="471805" y="233045"/>
                  </a:lnTo>
                  <a:lnTo>
                    <a:pt x="466725" y="280035"/>
                  </a:lnTo>
                  <a:lnTo>
                    <a:pt x="453390" y="323215"/>
                  </a:lnTo>
                  <a:lnTo>
                    <a:pt x="431165" y="363220"/>
                  </a:lnTo>
                  <a:lnTo>
                    <a:pt x="402590" y="397510"/>
                  </a:lnTo>
                  <a:lnTo>
                    <a:pt x="367665" y="426085"/>
                  </a:lnTo>
                  <a:lnTo>
                    <a:pt x="327659" y="447675"/>
                  </a:lnTo>
                  <a:lnTo>
                    <a:pt x="283209" y="461010"/>
                  </a:lnTo>
                  <a:lnTo>
                    <a:pt x="235585" y="465455"/>
                  </a:lnTo>
                  <a:lnTo>
                    <a:pt x="188595" y="461010"/>
                  </a:lnTo>
                  <a:lnTo>
                    <a:pt x="144145" y="447675"/>
                  </a:lnTo>
                  <a:lnTo>
                    <a:pt x="104140" y="426085"/>
                  </a:lnTo>
                  <a:lnTo>
                    <a:pt x="69215" y="397510"/>
                  </a:lnTo>
                  <a:lnTo>
                    <a:pt x="40005" y="363220"/>
                  </a:lnTo>
                  <a:lnTo>
                    <a:pt x="18415" y="323215"/>
                  </a:lnTo>
                  <a:lnTo>
                    <a:pt x="5080" y="280035"/>
                  </a:lnTo>
                  <a:lnTo>
                    <a:pt x="0" y="233045"/>
                  </a:lnTo>
                  <a:close/>
                </a:path>
              </a:pathLst>
            </a:custGeom>
            <a:ln w="16002">
              <a:solidFill>
                <a:srgbClr val="C1D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6100" y="2796539"/>
              <a:ext cx="2465070" cy="278765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480185" y="560069"/>
            <a:ext cx="9254490" cy="769620"/>
          </a:xfrm>
          <a:prstGeom prst="rect">
            <a:avLst/>
          </a:prstGeom>
          <a:solidFill>
            <a:srgbClr val="EAEFCE"/>
          </a:solidFill>
          <a:ln w="16001">
            <a:solidFill>
              <a:srgbClr val="D4E29C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 marL="2860675" marR="783590" indent="-2084070">
              <a:lnSpc>
                <a:spcPct val="101099"/>
              </a:lnSpc>
              <a:spcBef>
                <a:spcPts val="750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родителями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(законными </a:t>
            </a:r>
            <a:r>
              <a:rPr sz="1800" b="1" dirty="0">
                <a:latin typeface="Times New Roman"/>
                <a:cs typeface="Times New Roman"/>
              </a:rPr>
              <a:t>представителями)</a:t>
            </a:r>
            <a:r>
              <a:rPr sz="1800" b="1" spc="-11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воспитанников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7859" y="1822830"/>
            <a:ext cx="11040110" cy="4447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1820" indent="-57912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2"/>
              <a:tabLst>
                <a:tab pos="591820" algn="l"/>
              </a:tabLst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процессе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взаимодействия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родителями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педагоги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должны: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15"/>
              </a:spcBef>
              <a:buFont typeface="Times New Roman"/>
              <a:buAutoNum type="arabicPeriod" startAt="2"/>
            </a:pPr>
            <a:endParaRPr sz="1800">
              <a:latin typeface="Times New Roman"/>
              <a:cs typeface="Times New Roman"/>
            </a:endParaRPr>
          </a:p>
          <a:p>
            <a:pPr marL="2971165" marR="5080" lvl="1" indent="-344805">
              <a:lnSpc>
                <a:spcPct val="114999"/>
              </a:lnSpc>
              <a:buFont typeface="Symbol"/>
              <a:buChar char=""/>
              <a:tabLst>
                <a:tab pos="29711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высказываться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корректной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убедительной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форме;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если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требуется,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спокойно,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без </a:t>
            </a:r>
            <a:r>
              <a:rPr sz="1800" dirty="0">
                <a:latin typeface="Times New Roman"/>
                <a:cs typeface="Times New Roman"/>
              </a:rPr>
              <a:t>раздражения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повторять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разъяснять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смысл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сказанного;</a:t>
            </a:r>
            <a:endParaRPr sz="18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90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2971165" lvl="1" indent="-344805">
              <a:lnSpc>
                <a:spcPct val="100000"/>
              </a:lnSpc>
              <a:buFont typeface="Symbol"/>
              <a:buChar char=""/>
              <a:tabLst>
                <a:tab pos="2971165" algn="l"/>
              </a:tabLst>
            </a:pPr>
            <a:r>
              <a:rPr sz="1800" dirty="0">
                <a:latin typeface="Times New Roman"/>
                <a:cs typeface="Times New Roman"/>
              </a:rPr>
              <a:t>начинать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общение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приветствия;</a:t>
            </a:r>
            <a:endParaRPr sz="1800">
              <a:latin typeface="Times New Roman"/>
              <a:cs typeface="Times New Roman"/>
            </a:endParaRPr>
          </a:p>
          <a:p>
            <a:pPr marL="2971165" marR="12700" lvl="1" indent="-343535">
              <a:lnSpc>
                <a:spcPct val="113300"/>
              </a:lnSpc>
              <a:spcBef>
                <a:spcPts val="1970"/>
              </a:spcBef>
              <a:buFont typeface="Symbol"/>
              <a:buChar char=""/>
              <a:tabLst>
                <a:tab pos="2971165" algn="l"/>
              </a:tabLst>
            </a:pPr>
            <a:r>
              <a:rPr sz="1800" dirty="0">
                <a:latin typeface="Times New Roman"/>
                <a:cs typeface="Times New Roman"/>
              </a:rPr>
              <a:t>выслушать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обращение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уяснить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суть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изложенной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проблемы,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необходимости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корректной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форме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задать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уточняющие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вопросы;</a:t>
            </a:r>
            <a:endParaRPr sz="1800">
              <a:latin typeface="Times New Roman"/>
              <a:cs typeface="Times New Roman"/>
            </a:endParaRPr>
          </a:p>
          <a:p>
            <a:pPr marL="2971165" marR="351790" lvl="1" indent="-343535">
              <a:lnSpc>
                <a:spcPct val="113900"/>
              </a:lnSpc>
              <a:spcBef>
                <a:spcPts val="1945"/>
              </a:spcBef>
              <a:buFont typeface="Symbol"/>
              <a:buChar char=""/>
              <a:tabLst>
                <a:tab pos="2971165" algn="l"/>
              </a:tabLst>
            </a:pPr>
            <a:r>
              <a:rPr sz="1800" dirty="0">
                <a:latin typeface="Times New Roman"/>
                <a:cs typeface="Times New Roman"/>
              </a:rPr>
              <a:t>разъяснить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необходимости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требования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действующего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законодательства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и </a:t>
            </a:r>
            <a:r>
              <a:rPr sz="1800" dirty="0">
                <a:latin typeface="Times New Roman"/>
                <a:cs typeface="Times New Roman"/>
              </a:rPr>
              <a:t>локальных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актов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обсуждаемому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вопросу;</a:t>
            </a:r>
            <a:endParaRPr sz="1800">
              <a:latin typeface="Times New Roman"/>
              <a:cs typeface="Times New Roman"/>
            </a:endParaRPr>
          </a:p>
          <a:p>
            <a:pPr marL="2971165" marR="12700" lvl="1" indent="-343535">
              <a:lnSpc>
                <a:spcPct val="113399"/>
              </a:lnSpc>
              <a:spcBef>
                <a:spcPts val="1955"/>
              </a:spcBef>
              <a:buFont typeface="Symbol"/>
              <a:buChar char=""/>
              <a:tabLst>
                <a:tab pos="2971165" algn="l"/>
              </a:tabLst>
            </a:pPr>
            <a:r>
              <a:rPr sz="1800" dirty="0">
                <a:latin typeface="Times New Roman"/>
                <a:cs typeface="Times New Roman"/>
              </a:rPr>
              <a:t>принять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решение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существу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обращения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(при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недостатке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полномочий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сообщить </a:t>
            </a:r>
            <a:r>
              <a:rPr sz="1800" dirty="0">
                <a:latin typeface="Times New Roman"/>
                <a:cs typeface="Times New Roman"/>
              </a:rPr>
              <a:t>координаты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полномочного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лица).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2879" y="41909"/>
            <a:ext cx="11848465" cy="6720840"/>
            <a:chOff x="182879" y="41909"/>
            <a:chExt cx="11848465" cy="6720840"/>
          </a:xfrm>
        </p:grpSpPr>
        <p:sp>
          <p:nvSpPr>
            <p:cNvPr id="3" name="object 3"/>
            <p:cNvSpPr/>
            <p:nvPr/>
          </p:nvSpPr>
          <p:spPr>
            <a:xfrm>
              <a:off x="182879" y="41909"/>
              <a:ext cx="10007600" cy="400050"/>
            </a:xfrm>
            <a:custGeom>
              <a:avLst/>
              <a:gdLst/>
              <a:ahLst/>
              <a:cxnLst/>
              <a:rect l="l" t="t" r="r" b="b"/>
              <a:pathLst>
                <a:path w="10007600" h="400050">
                  <a:moveTo>
                    <a:pt x="10007600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10007600" y="400050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2879" y="443230"/>
              <a:ext cx="11848465" cy="6319520"/>
            </a:xfrm>
            <a:custGeom>
              <a:avLst/>
              <a:gdLst/>
              <a:ahLst/>
              <a:cxnLst/>
              <a:rect l="l" t="t" r="r" b="b"/>
              <a:pathLst>
                <a:path w="11848465" h="6319520">
                  <a:moveTo>
                    <a:pt x="11848465" y="0"/>
                  </a:moveTo>
                  <a:lnTo>
                    <a:pt x="0" y="0"/>
                  </a:lnTo>
                  <a:lnTo>
                    <a:pt x="0" y="6319520"/>
                  </a:lnTo>
                  <a:lnTo>
                    <a:pt x="11848465" y="6319520"/>
                  </a:lnTo>
                  <a:lnTo>
                    <a:pt x="118484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6734" y="1789430"/>
              <a:ext cx="471805" cy="465455"/>
            </a:xfrm>
            <a:custGeom>
              <a:avLst/>
              <a:gdLst/>
              <a:ahLst/>
              <a:cxnLst/>
              <a:rect l="l" t="t" r="r" b="b"/>
              <a:pathLst>
                <a:path w="471805" h="465455">
                  <a:moveTo>
                    <a:pt x="235585" y="0"/>
                  </a:moveTo>
                  <a:lnTo>
                    <a:pt x="188595" y="5080"/>
                  </a:lnTo>
                  <a:lnTo>
                    <a:pt x="144145" y="18415"/>
                  </a:lnTo>
                  <a:lnTo>
                    <a:pt x="104140" y="40005"/>
                  </a:lnTo>
                  <a:lnTo>
                    <a:pt x="69215" y="68580"/>
                  </a:lnTo>
                  <a:lnTo>
                    <a:pt x="40005" y="102870"/>
                  </a:lnTo>
                  <a:lnTo>
                    <a:pt x="18415" y="142240"/>
                  </a:lnTo>
                  <a:lnTo>
                    <a:pt x="5080" y="186055"/>
                  </a:lnTo>
                  <a:lnTo>
                    <a:pt x="0" y="233045"/>
                  </a:lnTo>
                  <a:lnTo>
                    <a:pt x="5080" y="280035"/>
                  </a:lnTo>
                  <a:lnTo>
                    <a:pt x="18415" y="323215"/>
                  </a:lnTo>
                  <a:lnTo>
                    <a:pt x="40005" y="363220"/>
                  </a:lnTo>
                  <a:lnTo>
                    <a:pt x="69215" y="397510"/>
                  </a:lnTo>
                  <a:lnTo>
                    <a:pt x="104140" y="426085"/>
                  </a:lnTo>
                  <a:lnTo>
                    <a:pt x="144145" y="447675"/>
                  </a:lnTo>
                  <a:lnTo>
                    <a:pt x="188595" y="461010"/>
                  </a:lnTo>
                  <a:lnTo>
                    <a:pt x="235585" y="465455"/>
                  </a:lnTo>
                  <a:lnTo>
                    <a:pt x="283209" y="461010"/>
                  </a:lnTo>
                  <a:lnTo>
                    <a:pt x="327659" y="447675"/>
                  </a:lnTo>
                  <a:lnTo>
                    <a:pt x="367665" y="426085"/>
                  </a:lnTo>
                  <a:lnTo>
                    <a:pt x="402590" y="397510"/>
                  </a:lnTo>
                  <a:lnTo>
                    <a:pt x="431165" y="363220"/>
                  </a:lnTo>
                  <a:lnTo>
                    <a:pt x="453390" y="323215"/>
                  </a:lnTo>
                  <a:lnTo>
                    <a:pt x="466725" y="280035"/>
                  </a:lnTo>
                  <a:lnTo>
                    <a:pt x="471805" y="233045"/>
                  </a:lnTo>
                  <a:lnTo>
                    <a:pt x="466725" y="186055"/>
                  </a:lnTo>
                  <a:lnTo>
                    <a:pt x="453390" y="142240"/>
                  </a:lnTo>
                  <a:lnTo>
                    <a:pt x="431165" y="102870"/>
                  </a:lnTo>
                  <a:lnTo>
                    <a:pt x="402590" y="68580"/>
                  </a:lnTo>
                  <a:lnTo>
                    <a:pt x="367665" y="40005"/>
                  </a:lnTo>
                  <a:lnTo>
                    <a:pt x="327659" y="18415"/>
                  </a:lnTo>
                  <a:lnTo>
                    <a:pt x="283209" y="5080"/>
                  </a:lnTo>
                  <a:lnTo>
                    <a:pt x="235585" y="0"/>
                  </a:lnTo>
                  <a:close/>
                </a:path>
              </a:pathLst>
            </a:custGeom>
            <a:solidFill>
              <a:srgbClr val="EAEF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6734" y="1789430"/>
              <a:ext cx="471805" cy="465455"/>
            </a:xfrm>
            <a:custGeom>
              <a:avLst/>
              <a:gdLst/>
              <a:ahLst/>
              <a:cxnLst/>
              <a:rect l="l" t="t" r="r" b="b"/>
              <a:pathLst>
                <a:path w="471805" h="465455">
                  <a:moveTo>
                    <a:pt x="0" y="233045"/>
                  </a:moveTo>
                  <a:lnTo>
                    <a:pt x="5080" y="186055"/>
                  </a:lnTo>
                  <a:lnTo>
                    <a:pt x="18415" y="142240"/>
                  </a:lnTo>
                  <a:lnTo>
                    <a:pt x="40005" y="102870"/>
                  </a:lnTo>
                  <a:lnTo>
                    <a:pt x="69215" y="68580"/>
                  </a:lnTo>
                  <a:lnTo>
                    <a:pt x="104140" y="40005"/>
                  </a:lnTo>
                  <a:lnTo>
                    <a:pt x="144145" y="18415"/>
                  </a:lnTo>
                  <a:lnTo>
                    <a:pt x="188595" y="5080"/>
                  </a:lnTo>
                  <a:lnTo>
                    <a:pt x="235585" y="0"/>
                  </a:lnTo>
                  <a:lnTo>
                    <a:pt x="283209" y="5080"/>
                  </a:lnTo>
                  <a:lnTo>
                    <a:pt x="327659" y="18415"/>
                  </a:lnTo>
                  <a:lnTo>
                    <a:pt x="367665" y="40005"/>
                  </a:lnTo>
                  <a:lnTo>
                    <a:pt x="402590" y="68580"/>
                  </a:lnTo>
                  <a:lnTo>
                    <a:pt x="431165" y="102870"/>
                  </a:lnTo>
                  <a:lnTo>
                    <a:pt x="453390" y="142240"/>
                  </a:lnTo>
                  <a:lnTo>
                    <a:pt x="466725" y="186055"/>
                  </a:lnTo>
                  <a:lnTo>
                    <a:pt x="471805" y="233045"/>
                  </a:lnTo>
                  <a:lnTo>
                    <a:pt x="466725" y="280035"/>
                  </a:lnTo>
                  <a:lnTo>
                    <a:pt x="453390" y="323215"/>
                  </a:lnTo>
                  <a:lnTo>
                    <a:pt x="431165" y="363220"/>
                  </a:lnTo>
                  <a:lnTo>
                    <a:pt x="402590" y="397510"/>
                  </a:lnTo>
                  <a:lnTo>
                    <a:pt x="367665" y="426085"/>
                  </a:lnTo>
                  <a:lnTo>
                    <a:pt x="327659" y="447675"/>
                  </a:lnTo>
                  <a:lnTo>
                    <a:pt x="283209" y="461010"/>
                  </a:lnTo>
                  <a:lnTo>
                    <a:pt x="235585" y="465455"/>
                  </a:lnTo>
                  <a:lnTo>
                    <a:pt x="188595" y="461010"/>
                  </a:lnTo>
                  <a:lnTo>
                    <a:pt x="144145" y="447675"/>
                  </a:lnTo>
                  <a:lnTo>
                    <a:pt x="104140" y="426085"/>
                  </a:lnTo>
                  <a:lnTo>
                    <a:pt x="69215" y="397510"/>
                  </a:lnTo>
                  <a:lnTo>
                    <a:pt x="40005" y="363220"/>
                  </a:lnTo>
                  <a:lnTo>
                    <a:pt x="18415" y="323215"/>
                  </a:lnTo>
                  <a:lnTo>
                    <a:pt x="5080" y="280035"/>
                  </a:lnTo>
                  <a:lnTo>
                    <a:pt x="0" y="233045"/>
                  </a:lnTo>
                  <a:close/>
                </a:path>
              </a:pathLst>
            </a:custGeom>
            <a:ln w="16002">
              <a:solidFill>
                <a:srgbClr val="C1D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27364" y="2207259"/>
              <a:ext cx="3903979" cy="15671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2310" y="4143375"/>
              <a:ext cx="3394075" cy="242697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480185" y="560069"/>
            <a:ext cx="9254490" cy="769620"/>
          </a:xfrm>
          <a:prstGeom prst="rect">
            <a:avLst/>
          </a:prstGeom>
          <a:solidFill>
            <a:srgbClr val="EAEFCE"/>
          </a:solidFill>
          <a:ln w="16001">
            <a:solidFill>
              <a:srgbClr val="D4E29C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 marL="2860675" marR="783590" indent="-2084070">
              <a:lnSpc>
                <a:spcPct val="101099"/>
              </a:lnSpc>
              <a:spcBef>
                <a:spcPts val="750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родителями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(законными </a:t>
            </a:r>
            <a:r>
              <a:rPr sz="1800" b="1" dirty="0">
                <a:latin typeface="Times New Roman"/>
                <a:cs typeface="Times New Roman"/>
              </a:rPr>
              <a:t>представителями)</a:t>
            </a:r>
            <a:r>
              <a:rPr sz="1800" b="1" spc="-11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воспитанников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89183" y="4482845"/>
            <a:ext cx="955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1000" algn="l"/>
              </a:tabLst>
            </a:pPr>
            <a:r>
              <a:rPr sz="1800" spc="-5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своих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7859" y="1680717"/>
            <a:ext cx="9600565" cy="3413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1820" indent="-57912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3"/>
              <a:tabLst>
                <a:tab pos="591820" algn="l"/>
              </a:tabLst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процессе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взаимодействия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родителями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педагоги</a:t>
            </a:r>
            <a:r>
              <a:rPr sz="1800" b="1" u="sng" spc="3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не</a:t>
            </a:r>
            <a:r>
              <a:rPr sz="18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должны:</a:t>
            </a:r>
            <a:endParaRPr sz="1800">
              <a:latin typeface="Times New Roman"/>
              <a:cs typeface="Times New Roman"/>
            </a:endParaRPr>
          </a:p>
          <a:p>
            <a:pPr marL="1115695" lvl="1" indent="-344170">
              <a:lnSpc>
                <a:spcPct val="100000"/>
              </a:lnSpc>
              <a:spcBef>
                <a:spcPts val="1440"/>
              </a:spcBef>
              <a:buFont typeface="Symbol"/>
              <a:buChar char=""/>
              <a:tabLst>
                <a:tab pos="1115695" algn="l"/>
              </a:tabLst>
            </a:pPr>
            <a:r>
              <a:rPr sz="1800" dirty="0">
                <a:latin typeface="Times New Roman"/>
                <a:cs typeface="Times New Roman"/>
              </a:rPr>
              <a:t>заставлять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необоснованно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долго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ожидать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приема;</a:t>
            </a:r>
            <a:endParaRPr sz="18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75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1115695" lvl="1" indent="-344170">
              <a:lnSpc>
                <a:spcPct val="100000"/>
              </a:lnSpc>
              <a:buFont typeface="Symbol"/>
              <a:buChar char=""/>
              <a:tabLst>
                <a:tab pos="1115695" algn="l"/>
              </a:tabLst>
            </a:pPr>
            <a:r>
              <a:rPr sz="1800" dirty="0">
                <a:latin typeface="Times New Roman"/>
                <a:cs typeface="Times New Roman"/>
              </a:rPr>
              <a:t>перебивать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грубой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форме;</a:t>
            </a:r>
            <a:endParaRPr sz="18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75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1115695" lvl="1" indent="-344170">
              <a:lnSpc>
                <a:spcPct val="100000"/>
              </a:lnSpc>
              <a:buFont typeface="Symbol"/>
              <a:buChar char=""/>
              <a:tabLst>
                <a:tab pos="1115695" algn="l"/>
              </a:tabLst>
            </a:pPr>
            <a:r>
              <a:rPr sz="1800" dirty="0">
                <a:latin typeface="Times New Roman"/>
                <a:cs typeface="Times New Roman"/>
              </a:rPr>
              <a:t>проявлять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раздражение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недовольство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отношению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ним;</a:t>
            </a:r>
            <a:endParaRPr sz="18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005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4164329" lvl="2" indent="-342900">
              <a:lnSpc>
                <a:spcPct val="100000"/>
              </a:lnSpc>
              <a:buFont typeface="Symbol"/>
              <a:buChar char=""/>
              <a:tabLst>
                <a:tab pos="4164329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разговаривать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телефону,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игнорируя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присутствие;</a:t>
            </a:r>
            <a:endParaRPr sz="1800">
              <a:latin typeface="Times New Roman"/>
              <a:cs typeface="Times New Roman"/>
            </a:endParaRPr>
          </a:p>
          <a:p>
            <a:pPr marL="4164329" marR="5080" lvl="2" indent="-342900">
              <a:lnSpc>
                <a:spcPct val="113300"/>
              </a:lnSpc>
              <a:spcBef>
                <a:spcPts val="1970"/>
              </a:spcBef>
              <a:buFont typeface="Symbol"/>
              <a:buChar char=""/>
              <a:tabLst>
                <a:tab pos="4164329" algn="l"/>
                <a:tab pos="5518150" algn="l"/>
                <a:tab pos="7000875" algn="l"/>
                <a:tab pos="8872855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разглашать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высказанное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воспитанниками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мнение </a:t>
            </a:r>
            <a:r>
              <a:rPr sz="1800" dirty="0">
                <a:latin typeface="Times New Roman"/>
                <a:cs typeface="Times New Roman"/>
              </a:rPr>
              <a:t>родителях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(законных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представителях);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66971" y="5314899"/>
            <a:ext cx="6975475" cy="963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13900"/>
              </a:lnSpc>
              <a:spcBef>
                <a:spcPts val="100"/>
              </a:spcBef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переносить</a:t>
            </a:r>
            <a:r>
              <a:rPr sz="1800" spc="47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свое</a:t>
            </a:r>
            <a:r>
              <a:rPr sz="1800" spc="4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отношение</a:t>
            </a:r>
            <a:r>
              <a:rPr sz="1800" spc="4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4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родителям</a:t>
            </a:r>
            <a:r>
              <a:rPr sz="1800" spc="49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(законным </a:t>
            </a:r>
            <a:r>
              <a:rPr sz="1800" dirty="0">
                <a:latin typeface="Times New Roman"/>
                <a:cs typeface="Times New Roman"/>
              </a:rPr>
              <a:t>представителям)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воспитанников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оценку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личности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достижений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детей.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7479" y="41909"/>
            <a:ext cx="11848465" cy="6728459"/>
            <a:chOff x="157479" y="41909"/>
            <a:chExt cx="11848465" cy="6728459"/>
          </a:xfrm>
        </p:grpSpPr>
        <p:sp>
          <p:nvSpPr>
            <p:cNvPr id="3" name="object 3"/>
            <p:cNvSpPr/>
            <p:nvPr/>
          </p:nvSpPr>
          <p:spPr>
            <a:xfrm>
              <a:off x="182879" y="41909"/>
              <a:ext cx="10007600" cy="400050"/>
            </a:xfrm>
            <a:custGeom>
              <a:avLst/>
              <a:gdLst/>
              <a:ahLst/>
              <a:cxnLst/>
              <a:rect l="l" t="t" r="r" b="b"/>
              <a:pathLst>
                <a:path w="10007600" h="400050">
                  <a:moveTo>
                    <a:pt x="10007600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10007600" y="400050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7479" y="450850"/>
              <a:ext cx="11848465" cy="6319520"/>
            </a:xfrm>
            <a:custGeom>
              <a:avLst/>
              <a:gdLst/>
              <a:ahLst/>
              <a:cxnLst/>
              <a:rect l="l" t="t" r="r" b="b"/>
              <a:pathLst>
                <a:path w="11848465" h="6319520">
                  <a:moveTo>
                    <a:pt x="11848465" y="0"/>
                  </a:moveTo>
                  <a:lnTo>
                    <a:pt x="0" y="0"/>
                  </a:lnTo>
                  <a:lnTo>
                    <a:pt x="0" y="6319520"/>
                  </a:lnTo>
                  <a:lnTo>
                    <a:pt x="11848465" y="6319520"/>
                  </a:lnTo>
                  <a:lnTo>
                    <a:pt x="118484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1685" y="1772284"/>
              <a:ext cx="471805" cy="465455"/>
            </a:xfrm>
            <a:custGeom>
              <a:avLst/>
              <a:gdLst/>
              <a:ahLst/>
              <a:cxnLst/>
              <a:rect l="l" t="t" r="r" b="b"/>
              <a:pathLst>
                <a:path w="471805" h="465455">
                  <a:moveTo>
                    <a:pt x="235584" y="0"/>
                  </a:moveTo>
                  <a:lnTo>
                    <a:pt x="187959" y="4444"/>
                  </a:lnTo>
                  <a:lnTo>
                    <a:pt x="144145" y="18414"/>
                  </a:lnTo>
                  <a:lnTo>
                    <a:pt x="104140" y="39369"/>
                  </a:lnTo>
                  <a:lnTo>
                    <a:pt x="69215" y="67944"/>
                  </a:lnTo>
                  <a:lnTo>
                    <a:pt x="40005" y="102235"/>
                  </a:lnTo>
                  <a:lnTo>
                    <a:pt x="18415" y="142239"/>
                  </a:lnTo>
                  <a:lnTo>
                    <a:pt x="4445" y="186054"/>
                  </a:lnTo>
                  <a:lnTo>
                    <a:pt x="0" y="232410"/>
                  </a:lnTo>
                  <a:lnTo>
                    <a:pt x="4445" y="279400"/>
                  </a:lnTo>
                  <a:lnTo>
                    <a:pt x="18415" y="323214"/>
                  </a:lnTo>
                  <a:lnTo>
                    <a:pt x="40005" y="362585"/>
                  </a:lnTo>
                  <a:lnTo>
                    <a:pt x="69215" y="397510"/>
                  </a:lnTo>
                  <a:lnTo>
                    <a:pt x="104140" y="425450"/>
                  </a:lnTo>
                  <a:lnTo>
                    <a:pt x="144145" y="447039"/>
                  </a:lnTo>
                  <a:lnTo>
                    <a:pt x="187959" y="461010"/>
                  </a:lnTo>
                  <a:lnTo>
                    <a:pt x="235584" y="465454"/>
                  </a:lnTo>
                  <a:lnTo>
                    <a:pt x="283209" y="461010"/>
                  </a:lnTo>
                  <a:lnTo>
                    <a:pt x="327659" y="447039"/>
                  </a:lnTo>
                  <a:lnTo>
                    <a:pt x="367665" y="425450"/>
                  </a:lnTo>
                  <a:lnTo>
                    <a:pt x="402590" y="397510"/>
                  </a:lnTo>
                  <a:lnTo>
                    <a:pt x="431165" y="362585"/>
                  </a:lnTo>
                  <a:lnTo>
                    <a:pt x="452755" y="323214"/>
                  </a:lnTo>
                  <a:lnTo>
                    <a:pt x="466725" y="279400"/>
                  </a:lnTo>
                  <a:lnTo>
                    <a:pt x="471805" y="232410"/>
                  </a:lnTo>
                  <a:lnTo>
                    <a:pt x="466725" y="186054"/>
                  </a:lnTo>
                  <a:lnTo>
                    <a:pt x="452755" y="142239"/>
                  </a:lnTo>
                  <a:lnTo>
                    <a:pt x="431165" y="102235"/>
                  </a:lnTo>
                  <a:lnTo>
                    <a:pt x="402590" y="67944"/>
                  </a:lnTo>
                  <a:lnTo>
                    <a:pt x="367665" y="39369"/>
                  </a:lnTo>
                  <a:lnTo>
                    <a:pt x="327659" y="18414"/>
                  </a:lnTo>
                  <a:lnTo>
                    <a:pt x="283209" y="4444"/>
                  </a:lnTo>
                  <a:lnTo>
                    <a:pt x="235584" y="0"/>
                  </a:lnTo>
                  <a:close/>
                </a:path>
              </a:pathLst>
            </a:custGeom>
            <a:solidFill>
              <a:srgbClr val="EAEF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1685" y="1772284"/>
              <a:ext cx="471805" cy="465455"/>
            </a:xfrm>
            <a:custGeom>
              <a:avLst/>
              <a:gdLst/>
              <a:ahLst/>
              <a:cxnLst/>
              <a:rect l="l" t="t" r="r" b="b"/>
              <a:pathLst>
                <a:path w="471805" h="465455">
                  <a:moveTo>
                    <a:pt x="0" y="232410"/>
                  </a:moveTo>
                  <a:lnTo>
                    <a:pt x="4445" y="186054"/>
                  </a:lnTo>
                  <a:lnTo>
                    <a:pt x="18415" y="142239"/>
                  </a:lnTo>
                  <a:lnTo>
                    <a:pt x="40005" y="102235"/>
                  </a:lnTo>
                  <a:lnTo>
                    <a:pt x="69215" y="67944"/>
                  </a:lnTo>
                  <a:lnTo>
                    <a:pt x="104140" y="39369"/>
                  </a:lnTo>
                  <a:lnTo>
                    <a:pt x="144145" y="18414"/>
                  </a:lnTo>
                  <a:lnTo>
                    <a:pt x="187959" y="4444"/>
                  </a:lnTo>
                  <a:lnTo>
                    <a:pt x="235584" y="0"/>
                  </a:lnTo>
                  <a:lnTo>
                    <a:pt x="283209" y="4444"/>
                  </a:lnTo>
                  <a:lnTo>
                    <a:pt x="327659" y="18414"/>
                  </a:lnTo>
                  <a:lnTo>
                    <a:pt x="367665" y="39369"/>
                  </a:lnTo>
                  <a:lnTo>
                    <a:pt x="402590" y="67944"/>
                  </a:lnTo>
                  <a:lnTo>
                    <a:pt x="431165" y="102235"/>
                  </a:lnTo>
                  <a:lnTo>
                    <a:pt x="452755" y="142239"/>
                  </a:lnTo>
                  <a:lnTo>
                    <a:pt x="466725" y="186054"/>
                  </a:lnTo>
                  <a:lnTo>
                    <a:pt x="471805" y="232410"/>
                  </a:lnTo>
                  <a:lnTo>
                    <a:pt x="466725" y="279400"/>
                  </a:lnTo>
                  <a:lnTo>
                    <a:pt x="452755" y="323214"/>
                  </a:lnTo>
                  <a:lnTo>
                    <a:pt x="431165" y="362585"/>
                  </a:lnTo>
                  <a:lnTo>
                    <a:pt x="402590" y="397510"/>
                  </a:lnTo>
                  <a:lnTo>
                    <a:pt x="367665" y="425450"/>
                  </a:lnTo>
                  <a:lnTo>
                    <a:pt x="327659" y="447039"/>
                  </a:lnTo>
                  <a:lnTo>
                    <a:pt x="283209" y="461010"/>
                  </a:lnTo>
                  <a:lnTo>
                    <a:pt x="235584" y="465454"/>
                  </a:lnTo>
                  <a:lnTo>
                    <a:pt x="187959" y="461010"/>
                  </a:lnTo>
                  <a:lnTo>
                    <a:pt x="144145" y="447039"/>
                  </a:lnTo>
                  <a:lnTo>
                    <a:pt x="104140" y="425450"/>
                  </a:lnTo>
                  <a:lnTo>
                    <a:pt x="69215" y="397510"/>
                  </a:lnTo>
                  <a:lnTo>
                    <a:pt x="40005" y="362585"/>
                  </a:lnTo>
                  <a:lnTo>
                    <a:pt x="18415" y="323214"/>
                  </a:lnTo>
                  <a:lnTo>
                    <a:pt x="4445" y="279400"/>
                  </a:lnTo>
                  <a:lnTo>
                    <a:pt x="0" y="232410"/>
                  </a:lnTo>
                  <a:close/>
                </a:path>
              </a:pathLst>
            </a:custGeom>
            <a:ln w="16002">
              <a:solidFill>
                <a:srgbClr val="C1D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27064" y="4048759"/>
              <a:ext cx="471805" cy="465455"/>
            </a:xfrm>
            <a:custGeom>
              <a:avLst/>
              <a:gdLst/>
              <a:ahLst/>
              <a:cxnLst/>
              <a:rect l="l" t="t" r="r" b="b"/>
              <a:pathLst>
                <a:path w="471804" h="465454">
                  <a:moveTo>
                    <a:pt x="235585" y="0"/>
                  </a:moveTo>
                  <a:lnTo>
                    <a:pt x="187960" y="5079"/>
                  </a:lnTo>
                  <a:lnTo>
                    <a:pt x="144145" y="18414"/>
                  </a:lnTo>
                  <a:lnTo>
                    <a:pt x="104139" y="40004"/>
                  </a:lnTo>
                  <a:lnTo>
                    <a:pt x="69214" y="68579"/>
                  </a:lnTo>
                  <a:lnTo>
                    <a:pt x="40005" y="102869"/>
                  </a:lnTo>
                  <a:lnTo>
                    <a:pt x="18414" y="142239"/>
                  </a:lnTo>
                  <a:lnTo>
                    <a:pt x="4445" y="186054"/>
                  </a:lnTo>
                  <a:lnTo>
                    <a:pt x="0" y="233044"/>
                  </a:lnTo>
                  <a:lnTo>
                    <a:pt x="4445" y="280034"/>
                  </a:lnTo>
                  <a:lnTo>
                    <a:pt x="18414" y="323214"/>
                  </a:lnTo>
                  <a:lnTo>
                    <a:pt x="40005" y="363219"/>
                  </a:lnTo>
                  <a:lnTo>
                    <a:pt x="69214" y="397509"/>
                  </a:lnTo>
                  <a:lnTo>
                    <a:pt x="104139" y="426084"/>
                  </a:lnTo>
                  <a:lnTo>
                    <a:pt x="144145" y="447675"/>
                  </a:lnTo>
                  <a:lnTo>
                    <a:pt x="187960" y="461009"/>
                  </a:lnTo>
                  <a:lnTo>
                    <a:pt x="235585" y="465454"/>
                  </a:lnTo>
                  <a:lnTo>
                    <a:pt x="283210" y="461009"/>
                  </a:lnTo>
                  <a:lnTo>
                    <a:pt x="327660" y="447675"/>
                  </a:lnTo>
                  <a:lnTo>
                    <a:pt x="367664" y="426084"/>
                  </a:lnTo>
                  <a:lnTo>
                    <a:pt x="402589" y="397509"/>
                  </a:lnTo>
                  <a:lnTo>
                    <a:pt x="431164" y="363219"/>
                  </a:lnTo>
                  <a:lnTo>
                    <a:pt x="452755" y="323214"/>
                  </a:lnTo>
                  <a:lnTo>
                    <a:pt x="466725" y="280034"/>
                  </a:lnTo>
                  <a:lnTo>
                    <a:pt x="471805" y="233044"/>
                  </a:lnTo>
                  <a:lnTo>
                    <a:pt x="466725" y="186054"/>
                  </a:lnTo>
                  <a:lnTo>
                    <a:pt x="452755" y="142239"/>
                  </a:lnTo>
                  <a:lnTo>
                    <a:pt x="431164" y="102869"/>
                  </a:lnTo>
                  <a:lnTo>
                    <a:pt x="402589" y="68579"/>
                  </a:lnTo>
                  <a:lnTo>
                    <a:pt x="367664" y="40004"/>
                  </a:lnTo>
                  <a:lnTo>
                    <a:pt x="327660" y="18414"/>
                  </a:lnTo>
                  <a:lnTo>
                    <a:pt x="283210" y="5079"/>
                  </a:lnTo>
                  <a:lnTo>
                    <a:pt x="235585" y="0"/>
                  </a:lnTo>
                  <a:close/>
                </a:path>
              </a:pathLst>
            </a:custGeom>
            <a:solidFill>
              <a:srgbClr val="EAEF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27064" y="4048759"/>
              <a:ext cx="471805" cy="465455"/>
            </a:xfrm>
            <a:custGeom>
              <a:avLst/>
              <a:gdLst/>
              <a:ahLst/>
              <a:cxnLst/>
              <a:rect l="l" t="t" r="r" b="b"/>
              <a:pathLst>
                <a:path w="471804" h="465454">
                  <a:moveTo>
                    <a:pt x="0" y="233044"/>
                  </a:moveTo>
                  <a:lnTo>
                    <a:pt x="4445" y="186054"/>
                  </a:lnTo>
                  <a:lnTo>
                    <a:pt x="18414" y="142239"/>
                  </a:lnTo>
                  <a:lnTo>
                    <a:pt x="40005" y="102869"/>
                  </a:lnTo>
                  <a:lnTo>
                    <a:pt x="69214" y="68579"/>
                  </a:lnTo>
                  <a:lnTo>
                    <a:pt x="104139" y="40004"/>
                  </a:lnTo>
                  <a:lnTo>
                    <a:pt x="144145" y="18414"/>
                  </a:lnTo>
                  <a:lnTo>
                    <a:pt x="187960" y="5079"/>
                  </a:lnTo>
                  <a:lnTo>
                    <a:pt x="235585" y="0"/>
                  </a:lnTo>
                  <a:lnTo>
                    <a:pt x="283210" y="5079"/>
                  </a:lnTo>
                  <a:lnTo>
                    <a:pt x="327660" y="18414"/>
                  </a:lnTo>
                  <a:lnTo>
                    <a:pt x="367664" y="40004"/>
                  </a:lnTo>
                  <a:lnTo>
                    <a:pt x="402589" y="68579"/>
                  </a:lnTo>
                  <a:lnTo>
                    <a:pt x="431164" y="102869"/>
                  </a:lnTo>
                  <a:lnTo>
                    <a:pt x="452755" y="142239"/>
                  </a:lnTo>
                  <a:lnTo>
                    <a:pt x="466725" y="186054"/>
                  </a:lnTo>
                  <a:lnTo>
                    <a:pt x="471805" y="233044"/>
                  </a:lnTo>
                  <a:lnTo>
                    <a:pt x="466725" y="280034"/>
                  </a:lnTo>
                  <a:lnTo>
                    <a:pt x="452755" y="323214"/>
                  </a:lnTo>
                  <a:lnTo>
                    <a:pt x="431164" y="363219"/>
                  </a:lnTo>
                  <a:lnTo>
                    <a:pt x="402589" y="397509"/>
                  </a:lnTo>
                  <a:lnTo>
                    <a:pt x="367664" y="426084"/>
                  </a:lnTo>
                  <a:lnTo>
                    <a:pt x="327660" y="447675"/>
                  </a:lnTo>
                  <a:lnTo>
                    <a:pt x="283210" y="461009"/>
                  </a:lnTo>
                  <a:lnTo>
                    <a:pt x="235585" y="465454"/>
                  </a:lnTo>
                  <a:lnTo>
                    <a:pt x="187960" y="461009"/>
                  </a:lnTo>
                  <a:lnTo>
                    <a:pt x="144145" y="447675"/>
                  </a:lnTo>
                  <a:lnTo>
                    <a:pt x="104139" y="426084"/>
                  </a:lnTo>
                  <a:lnTo>
                    <a:pt x="69214" y="397509"/>
                  </a:lnTo>
                  <a:lnTo>
                    <a:pt x="40005" y="363219"/>
                  </a:lnTo>
                  <a:lnTo>
                    <a:pt x="18414" y="323214"/>
                  </a:lnTo>
                  <a:lnTo>
                    <a:pt x="4445" y="280034"/>
                  </a:lnTo>
                  <a:lnTo>
                    <a:pt x="0" y="233044"/>
                  </a:lnTo>
                  <a:close/>
                </a:path>
              </a:pathLst>
            </a:custGeom>
            <a:ln w="16002">
              <a:solidFill>
                <a:srgbClr val="C1D4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82074" y="1949449"/>
              <a:ext cx="2234565" cy="16230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8374" y="2931159"/>
              <a:ext cx="4497070" cy="362839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480185" y="560069"/>
            <a:ext cx="9254490" cy="769620"/>
          </a:xfrm>
          <a:prstGeom prst="rect">
            <a:avLst/>
          </a:prstGeom>
          <a:solidFill>
            <a:srgbClr val="EAEFCE"/>
          </a:solidFill>
          <a:ln w="16001">
            <a:solidFill>
              <a:srgbClr val="D4E29C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 marL="2860675" marR="783590" indent="-2084070">
              <a:lnSpc>
                <a:spcPct val="101099"/>
              </a:lnSpc>
              <a:spcBef>
                <a:spcPts val="750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родителями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(законными </a:t>
            </a:r>
            <a:r>
              <a:rPr sz="1800" b="1" dirty="0">
                <a:latin typeface="Times New Roman"/>
                <a:cs typeface="Times New Roman"/>
              </a:rPr>
              <a:t>представителями)</a:t>
            </a:r>
            <a:r>
              <a:rPr sz="1800" b="1" spc="-11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воспитанников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7316" y="1689480"/>
            <a:ext cx="8030845" cy="9696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84200" marR="5080" indent="-572135" algn="just">
              <a:lnSpc>
                <a:spcPct val="114799"/>
              </a:lnSpc>
              <a:spcBef>
                <a:spcPts val="95"/>
              </a:spcBef>
            </a:pPr>
            <a:r>
              <a:rPr sz="1800" b="1" dirty="0">
                <a:latin typeface="Times New Roman"/>
                <a:cs typeface="Times New Roman"/>
              </a:rPr>
              <a:t>4.</a:t>
            </a:r>
            <a:r>
              <a:rPr sz="1800" b="1" spc="32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Рекомендуется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принимать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свой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счет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обидных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несправедливых </a:t>
            </a:r>
            <a:r>
              <a:rPr sz="1800" dirty="0">
                <a:latin typeface="Times New Roman"/>
                <a:cs typeface="Times New Roman"/>
              </a:rPr>
              <a:t>замечаний,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неуместных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острот,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насмешек,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допускать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втягивания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конфликтную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ситуацию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или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скандал.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68565" y="4084701"/>
            <a:ext cx="3979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71625" algn="l"/>
                <a:tab pos="2757805" algn="l"/>
                <a:tab pos="31464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конфликтного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поведения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со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стороны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69304" y="4043553"/>
            <a:ext cx="1586230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785" marR="5080" indent="-553720">
              <a:lnSpc>
                <a:spcPct val="114999"/>
              </a:lnSpc>
              <a:spcBef>
                <a:spcPts val="100"/>
              </a:spcBef>
              <a:tabLst>
                <a:tab pos="565785" algn="l"/>
                <a:tab pos="890269" algn="l"/>
              </a:tabLst>
            </a:pPr>
            <a:r>
              <a:rPr sz="1800" b="1" spc="-25" dirty="0">
                <a:latin typeface="Times New Roman"/>
                <a:cs typeface="Times New Roman"/>
              </a:rPr>
              <a:t>5.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случае родителей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72450" y="4400169"/>
            <a:ext cx="3362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55775" algn="l"/>
              </a:tabLst>
            </a:pPr>
            <a:r>
              <a:rPr sz="1800" spc="-10" dirty="0">
                <a:latin typeface="Times New Roman"/>
                <a:cs typeface="Times New Roman"/>
              </a:rPr>
              <a:t>(законных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представителей)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22516" y="4716017"/>
            <a:ext cx="51238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воспитанника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необходимо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принять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меры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того,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22516" y="4990388"/>
            <a:ext cx="5126355" cy="9702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14700"/>
              </a:lnSpc>
              <a:spcBef>
                <a:spcPts val="105"/>
              </a:spcBef>
            </a:pPr>
            <a:r>
              <a:rPr sz="1800" dirty="0">
                <a:latin typeface="Times New Roman"/>
                <a:cs typeface="Times New Roman"/>
              </a:rPr>
              <a:t>чтобы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снять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его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эмоциональное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напряжение,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а </a:t>
            </a:r>
            <a:r>
              <a:rPr sz="1800" dirty="0">
                <a:latin typeface="Times New Roman"/>
                <a:cs typeface="Times New Roman"/>
              </a:rPr>
              <a:t>затем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спокойно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разъяснить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ему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порядок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решения вопроса.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8375" y="5789295"/>
            <a:ext cx="4479925" cy="744220"/>
          </a:xfrm>
          <a:prstGeom prst="rect">
            <a:avLst/>
          </a:prstGeom>
          <a:solidFill>
            <a:srgbClr val="007DDE"/>
          </a:solidFill>
        </p:spPr>
        <p:txBody>
          <a:bodyPr vert="horz" wrap="square" lIns="0" tIns="102870" rIns="0" bIns="0" rtlCol="0">
            <a:spAutoFit/>
          </a:bodyPr>
          <a:lstStyle/>
          <a:p>
            <a:pPr marL="1378585" marR="369570" indent="-1039494">
              <a:lnSpc>
                <a:spcPts val="2110"/>
              </a:lnSpc>
              <a:spcBef>
                <a:spcPts val="810"/>
              </a:spcBef>
            </a:pP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ЧТОБЫ</a:t>
            </a:r>
            <a:r>
              <a:rPr sz="18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БЫТЬ</a:t>
            </a:r>
            <a:r>
              <a:rPr sz="18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УСЛЫШАННЫМ</a:t>
            </a:r>
            <a:r>
              <a:rPr sz="18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–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НЕ</a:t>
            </a:r>
            <a:r>
              <a:rPr sz="18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КРИЧИТЕ…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3140" y="881380"/>
            <a:ext cx="7875270" cy="768985"/>
          </a:xfrm>
          <a:prstGeom prst="rect">
            <a:avLst/>
          </a:prstGeom>
          <a:solidFill>
            <a:srgbClr val="EFD2D2"/>
          </a:solidFill>
          <a:ln w="16001">
            <a:solidFill>
              <a:srgbClr val="D27D77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marL="91440" marR="681990">
              <a:lnSpc>
                <a:spcPct val="100600"/>
              </a:lnSpc>
              <a:spcBef>
                <a:spcPts val="76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профессиональной деятельностью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33140" y="1905000"/>
            <a:ext cx="7875270" cy="493395"/>
          </a:xfrm>
          <a:prstGeom prst="rect">
            <a:avLst/>
          </a:prstGeom>
          <a:solidFill>
            <a:srgbClr val="D2ECE1"/>
          </a:solidFill>
          <a:ln w="16001">
            <a:solidFill>
              <a:srgbClr val="7DCCAB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80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2055" y="3426332"/>
            <a:ext cx="1979930" cy="167322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30835" marR="320675" algn="ctr">
              <a:lnSpc>
                <a:spcPts val="2150"/>
              </a:lnSpc>
              <a:spcBef>
                <a:spcPts val="180"/>
              </a:spcBef>
            </a:pPr>
            <a:r>
              <a:rPr sz="1800" b="1" spc="-20" dirty="0">
                <a:latin typeface="Times New Roman"/>
                <a:cs typeface="Times New Roman"/>
              </a:rPr>
              <a:t>Положение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о </a:t>
            </a:r>
            <a:r>
              <a:rPr sz="1800" b="1" spc="-10" dirty="0">
                <a:latin typeface="Times New Roman"/>
                <a:cs typeface="Times New Roman"/>
              </a:rPr>
              <a:t>нормах</a:t>
            </a:r>
            <a:endParaRPr sz="1800">
              <a:latin typeface="Times New Roman"/>
              <a:cs typeface="Times New Roman"/>
            </a:endParaRPr>
          </a:p>
          <a:p>
            <a:pPr marL="12700" marR="5080" algn="ctr">
              <a:lnSpc>
                <a:spcPts val="2140"/>
              </a:lnSpc>
              <a:spcBef>
                <a:spcPts val="25"/>
              </a:spcBef>
            </a:pPr>
            <a:r>
              <a:rPr sz="1800" b="1" spc="-10" dirty="0">
                <a:latin typeface="Times New Roman"/>
                <a:cs typeface="Times New Roman"/>
              </a:rPr>
              <a:t>профессиональной этики</a:t>
            </a:r>
            <a:endParaRPr sz="1800">
              <a:latin typeface="Times New Roman"/>
              <a:cs typeface="Times New Roman"/>
            </a:endParaRPr>
          </a:p>
          <a:p>
            <a:pPr marL="179705" marR="172720" algn="ctr">
              <a:lnSpc>
                <a:spcPts val="2180"/>
              </a:lnSpc>
            </a:pPr>
            <a:r>
              <a:rPr sz="1800" b="1" spc="-10" dirty="0">
                <a:latin typeface="Times New Roman"/>
                <a:cs typeface="Times New Roman"/>
              </a:rPr>
              <a:t>педагогических работников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33140" y="3756025"/>
            <a:ext cx="7875270" cy="492759"/>
          </a:xfrm>
          <a:prstGeom prst="rect">
            <a:avLst/>
          </a:prstGeom>
          <a:solidFill>
            <a:srgbClr val="E7ECF5"/>
          </a:solidFill>
          <a:ln w="16001">
            <a:solidFill>
              <a:srgbClr val="ADC5DD"/>
            </a:solidFill>
          </a:ln>
        </p:spPr>
        <p:txBody>
          <a:bodyPr vert="horz" wrap="square" lIns="0" tIns="1035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815"/>
              </a:spcBef>
            </a:pPr>
            <a:r>
              <a:rPr sz="1800" b="1" dirty="0">
                <a:latin typeface="Times New Roman"/>
                <a:cs typeface="Times New Roman"/>
              </a:rPr>
              <a:t>Обязательства</a:t>
            </a:r>
            <a:r>
              <a:rPr sz="1800" b="1" spc="2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педагогических</a:t>
            </a:r>
            <a:r>
              <a:rPr sz="1800" b="1" spc="25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работников</a:t>
            </a:r>
            <a:r>
              <a:rPr sz="1800" b="1" spc="2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перед</a:t>
            </a:r>
            <a:r>
              <a:rPr sz="1800" b="1" spc="2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коллегами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33140" y="2705735"/>
            <a:ext cx="7875270" cy="769620"/>
          </a:xfrm>
          <a:prstGeom prst="rect">
            <a:avLst/>
          </a:prstGeom>
          <a:solidFill>
            <a:srgbClr val="EAEFCE"/>
          </a:solidFill>
          <a:ln w="16001">
            <a:solidFill>
              <a:srgbClr val="D4E29C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marL="91440" marR="1402715">
              <a:lnSpc>
                <a:spcPct val="100600"/>
              </a:lnSpc>
              <a:spcBef>
                <a:spcPts val="765"/>
              </a:spcBef>
            </a:pPr>
            <a:r>
              <a:rPr sz="1800" b="1" spc="-20" dirty="0">
                <a:latin typeface="Times New Roman"/>
                <a:cs typeface="Times New Roman"/>
              </a:rPr>
              <a:t>Обязательства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родителями </a:t>
            </a:r>
            <a:r>
              <a:rPr sz="1800" b="1" dirty="0">
                <a:latin typeface="Times New Roman"/>
                <a:cs typeface="Times New Roman"/>
              </a:rPr>
              <a:t>(законными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представителями)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воспитанников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2879" y="41909"/>
            <a:ext cx="11848465" cy="6723380"/>
            <a:chOff x="182879" y="41909"/>
            <a:chExt cx="11848465" cy="6723380"/>
          </a:xfrm>
        </p:grpSpPr>
        <p:sp>
          <p:nvSpPr>
            <p:cNvPr id="3" name="object 3"/>
            <p:cNvSpPr/>
            <p:nvPr/>
          </p:nvSpPr>
          <p:spPr>
            <a:xfrm>
              <a:off x="182879" y="41909"/>
              <a:ext cx="10007600" cy="400050"/>
            </a:xfrm>
            <a:custGeom>
              <a:avLst/>
              <a:gdLst/>
              <a:ahLst/>
              <a:cxnLst/>
              <a:rect l="l" t="t" r="r" b="b"/>
              <a:pathLst>
                <a:path w="10007600" h="400050">
                  <a:moveTo>
                    <a:pt x="10007600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10007600" y="400050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2879" y="445769"/>
              <a:ext cx="11848465" cy="6319520"/>
            </a:xfrm>
            <a:custGeom>
              <a:avLst/>
              <a:gdLst/>
              <a:ahLst/>
              <a:cxnLst/>
              <a:rect l="l" t="t" r="r" b="b"/>
              <a:pathLst>
                <a:path w="11848465" h="6319520">
                  <a:moveTo>
                    <a:pt x="11848465" y="0"/>
                  </a:moveTo>
                  <a:lnTo>
                    <a:pt x="0" y="0"/>
                  </a:lnTo>
                  <a:lnTo>
                    <a:pt x="0" y="6319520"/>
                  </a:lnTo>
                  <a:lnTo>
                    <a:pt x="11848465" y="6319520"/>
                  </a:lnTo>
                  <a:lnTo>
                    <a:pt x="118484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32154" y="1741805"/>
              <a:ext cx="471805" cy="464820"/>
            </a:xfrm>
            <a:custGeom>
              <a:avLst/>
              <a:gdLst/>
              <a:ahLst/>
              <a:cxnLst/>
              <a:rect l="l" t="t" r="r" b="b"/>
              <a:pathLst>
                <a:path w="471805" h="464819">
                  <a:moveTo>
                    <a:pt x="235585" y="0"/>
                  </a:moveTo>
                  <a:lnTo>
                    <a:pt x="187960" y="4445"/>
                  </a:lnTo>
                  <a:lnTo>
                    <a:pt x="144145" y="18415"/>
                  </a:lnTo>
                  <a:lnTo>
                    <a:pt x="104139" y="39370"/>
                  </a:lnTo>
                  <a:lnTo>
                    <a:pt x="69215" y="67945"/>
                  </a:lnTo>
                  <a:lnTo>
                    <a:pt x="40004" y="102235"/>
                  </a:lnTo>
                  <a:lnTo>
                    <a:pt x="18415" y="141605"/>
                  </a:lnTo>
                  <a:lnTo>
                    <a:pt x="4445" y="185420"/>
                  </a:lnTo>
                  <a:lnTo>
                    <a:pt x="0" y="232410"/>
                  </a:lnTo>
                  <a:lnTo>
                    <a:pt x="4445" y="279400"/>
                  </a:lnTo>
                  <a:lnTo>
                    <a:pt x="18415" y="322580"/>
                  </a:lnTo>
                  <a:lnTo>
                    <a:pt x="40004" y="361950"/>
                  </a:lnTo>
                  <a:lnTo>
                    <a:pt x="69215" y="396875"/>
                  </a:lnTo>
                  <a:lnTo>
                    <a:pt x="104139" y="424815"/>
                  </a:lnTo>
                  <a:lnTo>
                    <a:pt x="144145" y="446405"/>
                  </a:lnTo>
                  <a:lnTo>
                    <a:pt x="187960" y="459740"/>
                  </a:lnTo>
                  <a:lnTo>
                    <a:pt x="235585" y="464820"/>
                  </a:lnTo>
                  <a:lnTo>
                    <a:pt x="283210" y="459740"/>
                  </a:lnTo>
                  <a:lnTo>
                    <a:pt x="327660" y="446405"/>
                  </a:lnTo>
                  <a:lnTo>
                    <a:pt x="367664" y="424815"/>
                  </a:lnTo>
                  <a:lnTo>
                    <a:pt x="402589" y="396875"/>
                  </a:lnTo>
                  <a:lnTo>
                    <a:pt x="431164" y="361950"/>
                  </a:lnTo>
                  <a:lnTo>
                    <a:pt x="452755" y="322580"/>
                  </a:lnTo>
                  <a:lnTo>
                    <a:pt x="466725" y="279400"/>
                  </a:lnTo>
                  <a:lnTo>
                    <a:pt x="471805" y="232410"/>
                  </a:lnTo>
                  <a:lnTo>
                    <a:pt x="466725" y="185420"/>
                  </a:lnTo>
                  <a:lnTo>
                    <a:pt x="452755" y="141605"/>
                  </a:lnTo>
                  <a:lnTo>
                    <a:pt x="431164" y="102235"/>
                  </a:lnTo>
                  <a:lnTo>
                    <a:pt x="402589" y="67945"/>
                  </a:lnTo>
                  <a:lnTo>
                    <a:pt x="367664" y="39370"/>
                  </a:lnTo>
                  <a:lnTo>
                    <a:pt x="327660" y="18415"/>
                  </a:lnTo>
                  <a:lnTo>
                    <a:pt x="283210" y="4445"/>
                  </a:lnTo>
                  <a:lnTo>
                    <a:pt x="235585" y="0"/>
                  </a:lnTo>
                  <a:close/>
                </a:path>
              </a:pathLst>
            </a:custGeom>
            <a:solidFill>
              <a:srgbClr val="D5E0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2154" y="1741805"/>
              <a:ext cx="471805" cy="464820"/>
            </a:xfrm>
            <a:custGeom>
              <a:avLst/>
              <a:gdLst/>
              <a:ahLst/>
              <a:cxnLst/>
              <a:rect l="l" t="t" r="r" b="b"/>
              <a:pathLst>
                <a:path w="471805" h="464819">
                  <a:moveTo>
                    <a:pt x="0" y="232410"/>
                  </a:moveTo>
                  <a:lnTo>
                    <a:pt x="4445" y="185420"/>
                  </a:lnTo>
                  <a:lnTo>
                    <a:pt x="18415" y="141605"/>
                  </a:lnTo>
                  <a:lnTo>
                    <a:pt x="40004" y="102235"/>
                  </a:lnTo>
                  <a:lnTo>
                    <a:pt x="69215" y="67945"/>
                  </a:lnTo>
                  <a:lnTo>
                    <a:pt x="104139" y="39370"/>
                  </a:lnTo>
                  <a:lnTo>
                    <a:pt x="144145" y="18415"/>
                  </a:lnTo>
                  <a:lnTo>
                    <a:pt x="187960" y="4445"/>
                  </a:lnTo>
                  <a:lnTo>
                    <a:pt x="235585" y="0"/>
                  </a:lnTo>
                  <a:lnTo>
                    <a:pt x="283210" y="4445"/>
                  </a:lnTo>
                  <a:lnTo>
                    <a:pt x="327660" y="18415"/>
                  </a:lnTo>
                  <a:lnTo>
                    <a:pt x="367664" y="39370"/>
                  </a:lnTo>
                  <a:lnTo>
                    <a:pt x="402589" y="67945"/>
                  </a:lnTo>
                  <a:lnTo>
                    <a:pt x="431164" y="102235"/>
                  </a:lnTo>
                  <a:lnTo>
                    <a:pt x="452755" y="141605"/>
                  </a:lnTo>
                  <a:lnTo>
                    <a:pt x="466725" y="185420"/>
                  </a:lnTo>
                  <a:lnTo>
                    <a:pt x="471805" y="232410"/>
                  </a:lnTo>
                  <a:lnTo>
                    <a:pt x="466725" y="279400"/>
                  </a:lnTo>
                  <a:lnTo>
                    <a:pt x="452755" y="322580"/>
                  </a:lnTo>
                  <a:lnTo>
                    <a:pt x="431164" y="361950"/>
                  </a:lnTo>
                  <a:lnTo>
                    <a:pt x="402589" y="396875"/>
                  </a:lnTo>
                  <a:lnTo>
                    <a:pt x="367664" y="424815"/>
                  </a:lnTo>
                  <a:lnTo>
                    <a:pt x="327660" y="446405"/>
                  </a:lnTo>
                  <a:lnTo>
                    <a:pt x="283210" y="459740"/>
                  </a:lnTo>
                  <a:lnTo>
                    <a:pt x="235585" y="464820"/>
                  </a:lnTo>
                  <a:lnTo>
                    <a:pt x="187960" y="459740"/>
                  </a:lnTo>
                  <a:lnTo>
                    <a:pt x="144145" y="446405"/>
                  </a:lnTo>
                  <a:lnTo>
                    <a:pt x="104139" y="424815"/>
                  </a:lnTo>
                  <a:lnTo>
                    <a:pt x="69215" y="396875"/>
                  </a:lnTo>
                  <a:lnTo>
                    <a:pt x="40004" y="361950"/>
                  </a:lnTo>
                  <a:lnTo>
                    <a:pt x="18415" y="322580"/>
                  </a:lnTo>
                  <a:lnTo>
                    <a:pt x="4445" y="279400"/>
                  </a:lnTo>
                  <a:lnTo>
                    <a:pt x="0" y="232410"/>
                  </a:lnTo>
                  <a:close/>
                </a:path>
              </a:pathLst>
            </a:custGeom>
            <a:ln w="16002">
              <a:solidFill>
                <a:srgbClr val="86A9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0549" y="2780030"/>
              <a:ext cx="3998595" cy="299847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223770" y="830580"/>
            <a:ext cx="7876540" cy="492759"/>
          </a:xfrm>
          <a:prstGeom prst="rect">
            <a:avLst/>
          </a:prstGeom>
          <a:solidFill>
            <a:srgbClr val="E7ECF5"/>
          </a:solidFill>
          <a:ln w="16001">
            <a:solidFill>
              <a:srgbClr val="ADC5DD"/>
            </a:solidFill>
          </a:ln>
        </p:spPr>
        <p:txBody>
          <a:bodyPr vert="horz" wrap="square" lIns="0" tIns="10033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790"/>
              </a:spcBef>
            </a:pPr>
            <a:r>
              <a:rPr sz="1800" b="1" dirty="0">
                <a:latin typeface="Times New Roman"/>
                <a:cs typeface="Times New Roman"/>
              </a:rPr>
              <a:t>Обязательства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педагогических</a:t>
            </a:r>
            <a:r>
              <a:rPr sz="1800" b="1" spc="25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работников</a:t>
            </a:r>
            <a:r>
              <a:rPr sz="1800" b="1" spc="2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перед</a:t>
            </a:r>
            <a:r>
              <a:rPr sz="1800" b="1" spc="2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коллегами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3788" y="1818259"/>
            <a:ext cx="196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1.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7066" y="1773682"/>
            <a:ext cx="7489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процессе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взаимодействия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коллегами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педагогические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работники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должны: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22356" y="2577210"/>
            <a:ext cx="815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уважать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22063" y="2540634"/>
            <a:ext cx="5488305" cy="1276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3180" indent="-342900">
              <a:lnSpc>
                <a:spcPct val="113300"/>
              </a:lnSpc>
              <a:spcBef>
                <a:spcPts val="100"/>
              </a:spcBef>
              <a:buFont typeface="Symbol"/>
              <a:buChar char=""/>
              <a:tabLst>
                <a:tab pos="355600" algn="l"/>
                <a:tab pos="2211705" algn="l"/>
                <a:tab pos="372872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поддерживать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атмосферу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коллегиальности, </a:t>
            </a:r>
            <a:r>
              <a:rPr sz="1800" dirty="0">
                <a:latin typeface="Times New Roman"/>
                <a:cs typeface="Times New Roman"/>
              </a:rPr>
              <a:t>профессиональные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мнения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убеждения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друг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друга;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25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Symbol"/>
              <a:buChar char=""/>
              <a:tabLst>
                <a:tab pos="354965" algn="l"/>
                <a:tab pos="1103630" algn="l"/>
                <a:tab pos="2062480" algn="l"/>
                <a:tab pos="3504565" algn="l"/>
                <a:tab pos="4304665" algn="l"/>
                <a:tab pos="4699000" algn="l"/>
              </a:tabLst>
            </a:pPr>
            <a:r>
              <a:rPr sz="1800" spc="-20" dirty="0">
                <a:latin typeface="Times New Roman"/>
                <a:cs typeface="Times New Roman"/>
              </a:rPr>
              <a:t>быть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готовы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предложить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совет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помощь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559288" y="3517772"/>
            <a:ext cx="977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коллегам,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22063" y="3830192"/>
            <a:ext cx="6717030" cy="2115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находящимся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самом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начале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своего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профессионального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пути;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13399"/>
              </a:lnSpc>
              <a:spcBef>
                <a:spcPts val="1964"/>
              </a:spcBef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помогать</a:t>
            </a:r>
            <a:r>
              <a:rPr sz="1800" spc="3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друг</a:t>
            </a:r>
            <a:r>
              <a:rPr sz="1800" spc="3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другу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процессе</a:t>
            </a:r>
            <a:r>
              <a:rPr sz="1800" spc="3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взаимного</a:t>
            </a:r>
            <a:r>
              <a:rPr sz="1800" spc="3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оценивания, </a:t>
            </a:r>
            <a:r>
              <a:rPr sz="1800" dirty="0">
                <a:latin typeface="Times New Roman"/>
                <a:cs typeface="Times New Roman"/>
              </a:rPr>
              <a:t>предусмотренного</a:t>
            </a:r>
            <a:r>
              <a:rPr sz="1800" spc="30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действующим</a:t>
            </a:r>
            <a:r>
              <a:rPr sz="1800" spc="30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законодательством</a:t>
            </a:r>
            <a:r>
              <a:rPr sz="1800" spc="300" dirty="0">
                <a:latin typeface="Times New Roman"/>
                <a:cs typeface="Times New Roman"/>
              </a:rPr>
              <a:t>    </a:t>
            </a:r>
            <a:r>
              <a:rPr sz="1800" spc="-50" dirty="0">
                <a:latin typeface="Times New Roman"/>
                <a:cs typeface="Times New Roman"/>
              </a:rPr>
              <a:t>и </a:t>
            </a:r>
            <a:r>
              <a:rPr sz="1800" spc="-10" dirty="0">
                <a:latin typeface="Times New Roman"/>
                <a:cs typeface="Times New Roman"/>
              </a:rPr>
              <a:t>локальными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актами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ДОУ;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0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Symbol"/>
              <a:buChar char=""/>
              <a:tabLst>
                <a:tab pos="354965" algn="l"/>
              </a:tabLst>
            </a:pPr>
            <a:r>
              <a:rPr sz="1800" dirty="0">
                <a:latin typeface="Times New Roman"/>
                <a:cs typeface="Times New Roman"/>
              </a:rPr>
              <a:t>поддерживать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продвигать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интересы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друг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друга.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2879" y="41909"/>
            <a:ext cx="11903075" cy="6719570"/>
            <a:chOff x="182879" y="41909"/>
            <a:chExt cx="11903075" cy="6719570"/>
          </a:xfrm>
        </p:grpSpPr>
        <p:sp>
          <p:nvSpPr>
            <p:cNvPr id="3" name="object 3"/>
            <p:cNvSpPr/>
            <p:nvPr/>
          </p:nvSpPr>
          <p:spPr>
            <a:xfrm>
              <a:off x="182879" y="41909"/>
              <a:ext cx="10007600" cy="400050"/>
            </a:xfrm>
            <a:custGeom>
              <a:avLst/>
              <a:gdLst/>
              <a:ahLst/>
              <a:cxnLst/>
              <a:rect l="l" t="t" r="r" b="b"/>
              <a:pathLst>
                <a:path w="10007600" h="400050">
                  <a:moveTo>
                    <a:pt x="10007600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10007600" y="400050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7489" y="441959"/>
              <a:ext cx="11848465" cy="6319520"/>
            </a:xfrm>
            <a:custGeom>
              <a:avLst/>
              <a:gdLst/>
              <a:ahLst/>
              <a:cxnLst/>
              <a:rect l="l" t="t" r="r" b="b"/>
              <a:pathLst>
                <a:path w="11848465" h="6319520">
                  <a:moveTo>
                    <a:pt x="11848465" y="0"/>
                  </a:moveTo>
                  <a:lnTo>
                    <a:pt x="0" y="0"/>
                  </a:lnTo>
                  <a:lnTo>
                    <a:pt x="0" y="6319520"/>
                  </a:lnTo>
                  <a:lnTo>
                    <a:pt x="11848465" y="6319520"/>
                  </a:lnTo>
                  <a:lnTo>
                    <a:pt x="118484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32154" y="1741805"/>
              <a:ext cx="471805" cy="464820"/>
            </a:xfrm>
            <a:custGeom>
              <a:avLst/>
              <a:gdLst/>
              <a:ahLst/>
              <a:cxnLst/>
              <a:rect l="l" t="t" r="r" b="b"/>
              <a:pathLst>
                <a:path w="471805" h="464819">
                  <a:moveTo>
                    <a:pt x="235585" y="0"/>
                  </a:moveTo>
                  <a:lnTo>
                    <a:pt x="187960" y="4445"/>
                  </a:lnTo>
                  <a:lnTo>
                    <a:pt x="144145" y="18415"/>
                  </a:lnTo>
                  <a:lnTo>
                    <a:pt x="104139" y="39370"/>
                  </a:lnTo>
                  <a:lnTo>
                    <a:pt x="69215" y="67945"/>
                  </a:lnTo>
                  <a:lnTo>
                    <a:pt x="40004" y="102235"/>
                  </a:lnTo>
                  <a:lnTo>
                    <a:pt x="18415" y="141605"/>
                  </a:lnTo>
                  <a:lnTo>
                    <a:pt x="4445" y="185420"/>
                  </a:lnTo>
                  <a:lnTo>
                    <a:pt x="0" y="232410"/>
                  </a:lnTo>
                  <a:lnTo>
                    <a:pt x="4445" y="279400"/>
                  </a:lnTo>
                  <a:lnTo>
                    <a:pt x="18415" y="322580"/>
                  </a:lnTo>
                  <a:lnTo>
                    <a:pt x="40004" y="361950"/>
                  </a:lnTo>
                  <a:lnTo>
                    <a:pt x="69215" y="396875"/>
                  </a:lnTo>
                  <a:lnTo>
                    <a:pt x="104139" y="424815"/>
                  </a:lnTo>
                  <a:lnTo>
                    <a:pt x="144145" y="446405"/>
                  </a:lnTo>
                  <a:lnTo>
                    <a:pt x="187960" y="459740"/>
                  </a:lnTo>
                  <a:lnTo>
                    <a:pt x="235585" y="464820"/>
                  </a:lnTo>
                  <a:lnTo>
                    <a:pt x="283210" y="459740"/>
                  </a:lnTo>
                  <a:lnTo>
                    <a:pt x="327660" y="446405"/>
                  </a:lnTo>
                  <a:lnTo>
                    <a:pt x="367664" y="424815"/>
                  </a:lnTo>
                  <a:lnTo>
                    <a:pt x="402589" y="396875"/>
                  </a:lnTo>
                  <a:lnTo>
                    <a:pt x="431164" y="361950"/>
                  </a:lnTo>
                  <a:lnTo>
                    <a:pt x="452755" y="322580"/>
                  </a:lnTo>
                  <a:lnTo>
                    <a:pt x="466725" y="279400"/>
                  </a:lnTo>
                  <a:lnTo>
                    <a:pt x="471805" y="232410"/>
                  </a:lnTo>
                  <a:lnTo>
                    <a:pt x="466725" y="185420"/>
                  </a:lnTo>
                  <a:lnTo>
                    <a:pt x="452755" y="141605"/>
                  </a:lnTo>
                  <a:lnTo>
                    <a:pt x="431164" y="102235"/>
                  </a:lnTo>
                  <a:lnTo>
                    <a:pt x="402589" y="67945"/>
                  </a:lnTo>
                  <a:lnTo>
                    <a:pt x="367664" y="39370"/>
                  </a:lnTo>
                  <a:lnTo>
                    <a:pt x="327660" y="18415"/>
                  </a:lnTo>
                  <a:lnTo>
                    <a:pt x="283210" y="4445"/>
                  </a:lnTo>
                  <a:lnTo>
                    <a:pt x="235585" y="0"/>
                  </a:lnTo>
                  <a:close/>
                </a:path>
              </a:pathLst>
            </a:custGeom>
            <a:solidFill>
              <a:srgbClr val="D5E0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2154" y="1741805"/>
              <a:ext cx="471805" cy="464820"/>
            </a:xfrm>
            <a:custGeom>
              <a:avLst/>
              <a:gdLst/>
              <a:ahLst/>
              <a:cxnLst/>
              <a:rect l="l" t="t" r="r" b="b"/>
              <a:pathLst>
                <a:path w="471805" h="464819">
                  <a:moveTo>
                    <a:pt x="0" y="232410"/>
                  </a:moveTo>
                  <a:lnTo>
                    <a:pt x="4445" y="185420"/>
                  </a:lnTo>
                  <a:lnTo>
                    <a:pt x="18415" y="141605"/>
                  </a:lnTo>
                  <a:lnTo>
                    <a:pt x="40004" y="102235"/>
                  </a:lnTo>
                  <a:lnTo>
                    <a:pt x="69215" y="67945"/>
                  </a:lnTo>
                  <a:lnTo>
                    <a:pt x="104139" y="39370"/>
                  </a:lnTo>
                  <a:lnTo>
                    <a:pt x="144145" y="18415"/>
                  </a:lnTo>
                  <a:lnTo>
                    <a:pt x="187960" y="4445"/>
                  </a:lnTo>
                  <a:lnTo>
                    <a:pt x="235585" y="0"/>
                  </a:lnTo>
                  <a:lnTo>
                    <a:pt x="283210" y="4445"/>
                  </a:lnTo>
                  <a:lnTo>
                    <a:pt x="327660" y="18415"/>
                  </a:lnTo>
                  <a:lnTo>
                    <a:pt x="367664" y="39370"/>
                  </a:lnTo>
                  <a:lnTo>
                    <a:pt x="402589" y="67945"/>
                  </a:lnTo>
                  <a:lnTo>
                    <a:pt x="431164" y="102235"/>
                  </a:lnTo>
                  <a:lnTo>
                    <a:pt x="452755" y="141605"/>
                  </a:lnTo>
                  <a:lnTo>
                    <a:pt x="466725" y="185420"/>
                  </a:lnTo>
                  <a:lnTo>
                    <a:pt x="471805" y="232410"/>
                  </a:lnTo>
                  <a:lnTo>
                    <a:pt x="466725" y="279400"/>
                  </a:lnTo>
                  <a:lnTo>
                    <a:pt x="452755" y="322580"/>
                  </a:lnTo>
                  <a:lnTo>
                    <a:pt x="431164" y="361950"/>
                  </a:lnTo>
                  <a:lnTo>
                    <a:pt x="402589" y="396875"/>
                  </a:lnTo>
                  <a:lnTo>
                    <a:pt x="367664" y="424815"/>
                  </a:lnTo>
                  <a:lnTo>
                    <a:pt x="327660" y="446405"/>
                  </a:lnTo>
                  <a:lnTo>
                    <a:pt x="283210" y="459740"/>
                  </a:lnTo>
                  <a:lnTo>
                    <a:pt x="235585" y="464820"/>
                  </a:lnTo>
                  <a:lnTo>
                    <a:pt x="187960" y="459740"/>
                  </a:lnTo>
                  <a:lnTo>
                    <a:pt x="144145" y="446405"/>
                  </a:lnTo>
                  <a:lnTo>
                    <a:pt x="104139" y="424815"/>
                  </a:lnTo>
                  <a:lnTo>
                    <a:pt x="69215" y="396875"/>
                  </a:lnTo>
                  <a:lnTo>
                    <a:pt x="40004" y="361950"/>
                  </a:lnTo>
                  <a:lnTo>
                    <a:pt x="18415" y="322580"/>
                  </a:lnTo>
                  <a:lnTo>
                    <a:pt x="4445" y="279400"/>
                  </a:lnTo>
                  <a:lnTo>
                    <a:pt x="0" y="232410"/>
                  </a:lnTo>
                  <a:close/>
                </a:path>
              </a:pathLst>
            </a:custGeom>
            <a:ln w="16002">
              <a:solidFill>
                <a:srgbClr val="86A9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529" y="2766059"/>
              <a:ext cx="4753610" cy="345694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223770" y="830580"/>
            <a:ext cx="7876540" cy="492759"/>
          </a:xfrm>
          <a:prstGeom prst="rect">
            <a:avLst/>
          </a:prstGeom>
          <a:solidFill>
            <a:srgbClr val="E7ECF5"/>
          </a:solidFill>
          <a:ln w="16001">
            <a:solidFill>
              <a:srgbClr val="ADC5DD"/>
            </a:solidFill>
          </a:ln>
        </p:spPr>
        <p:txBody>
          <a:bodyPr vert="horz" wrap="square" lIns="0" tIns="10033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790"/>
              </a:spcBef>
            </a:pPr>
            <a:r>
              <a:rPr sz="1800" b="1" dirty="0">
                <a:latin typeface="Times New Roman"/>
                <a:cs typeface="Times New Roman"/>
              </a:rPr>
              <a:t>Обязательства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педагогических</a:t>
            </a:r>
            <a:r>
              <a:rPr sz="1800" b="1" spc="25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работников</a:t>
            </a:r>
            <a:r>
              <a:rPr sz="1800" b="1" spc="2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перед</a:t>
            </a:r>
            <a:r>
              <a:rPr sz="1800" b="1" spc="2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коллегами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3788" y="1818259"/>
            <a:ext cx="196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2.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7066" y="1773682"/>
            <a:ext cx="9368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процессе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взаимодействия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коллегами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педагогические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работники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обязаны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воздерживаться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от: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38927" y="2592451"/>
            <a:ext cx="2352675" cy="647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13300"/>
              </a:lnSpc>
              <a:spcBef>
                <a:spcPts val="100"/>
              </a:spcBef>
              <a:buFont typeface="Symbol"/>
              <a:buChar char=""/>
              <a:tabLst>
                <a:tab pos="355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пренебрежительных педагогических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98714" y="2592451"/>
            <a:ext cx="3607435" cy="647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13690">
              <a:lnSpc>
                <a:spcPct val="113300"/>
              </a:lnSpc>
              <a:spcBef>
                <a:spcPts val="100"/>
              </a:spcBef>
              <a:tabLst>
                <a:tab pos="1461770" algn="l"/>
                <a:tab pos="1621790" algn="l"/>
                <a:tab pos="1922145" algn="l"/>
                <a:tab pos="2464435" algn="l"/>
                <a:tab pos="29171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отзывов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работе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других работников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или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проведения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38927" y="3252596"/>
            <a:ext cx="5622925" cy="191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необоснованного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сравнения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работы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своей;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предвзятого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необъективного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отношения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коллегам;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Symbol"/>
              <a:buChar char=""/>
            </a:pP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обсуждения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недостатков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личной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жизни.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3140" y="881380"/>
            <a:ext cx="7875270" cy="768985"/>
          </a:xfrm>
          <a:prstGeom prst="rect">
            <a:avLst/>
          </a:prstGeom>
          <a:solidFill>
            <a:srgbClr val="EFD2D2"/>
          </a:solidFill>
          <a:ln w="16001">
            <a:solidFill>
              <a:srgbClr val="D27D77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marL="91440" marR="681990">
              <a:lnSpc>
                <a:spcPct val="100600"/>
              </a:lnSpc>
              <a:spcBef>
                <a:spcPts val="76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профессиональной деятельностью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33140" y="1905000"/>
            <a:ext cx="7875270" cy="493395"/>
          </a:xfrm>
          <a:prstGeom prst="rect">
            <a:avLst/>
          </a:prstGeom>
          <a:solidFill>
            <a:srgbClr val="D2ECE1"/>
          </a:solidFill>
          <a:ln w="16001">
            <a:solidFill>
              <a:srgbClr val="7DCCAB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80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2055" y="1278382"/>
            <a:ext cx="1979930" cy="167322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30835" marR="320675" algn="ctr">
              <a:lnSpc>
                <a:spcPts val="2150"/>
              </a:lnSpc>
              <a:spcBef>
                <a:spcPts val="180"/>
              </a:spcBef>
            </a:pPr>
            <a:r>
              <a:rPr sz="1800" b="1" spc="-20" dirty="0">
                <a:latin typeface="Times New Roman"/>
                <a:cs typeface="Times New Roman"/>
              </a:rPr>
              <a:t>Положение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о </a:t>
            </a:r>
            <a:r>
              <a:rPr sz="1800" b="1" spc="-10" dirty="0">
                <a:latin typeface="Times New Roman"/>
                <a:cs typeface="Times New Roman"/>
              </a:rPr>
              <a:t>нормах</a:t>
            </a:r>
            <a:endParaRPr sz="1800">
              <a:latin typeface="Times New Roman"/>
              <a:cs typeface="Times New Roman"/>
            </a:endParaRPr>
          </a:p>
          <a:p>
            <a:pPr marL="12700" marR="5080" algn="ctr">
              <a:lnSpc>
                <a:spcPts val="2140"/>
              </a:lnSpc>
              <a:spcBef>
                <a:spcPts val="30"/>
              </a:spcBef>
            </a:pPr>
            <a:r>
              <a:rPr sz="1800" b="1" spc="-10" dirty="0">
                <a:latin typeface="Times New Roman"/>
                <a:cs typeface="Times New Roman"/>
              </a:rPr>
              <a:t>профессиональной этики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2100"/>
              </a:lnSpc>
            </a:pP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1800" b="1" spc="-10" dirty="0">
                <a:latin typeface="Times New Roman"/>
                <a:cs typeface="Times New Roman"/>
              </a:rPr>
              <a:t>работников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33140" y="4506595"/>
            <a:ext cx="7875270" cy="492759"/>
          </a:xfrm>
          <a:prstGeom prst="rect">
            <a:avLst/>
          </a:prstGeom>
          <a:solidFill>
            <a:srgbClr val="EEC7A9"/>
          </a:solidFill>
          <a:ln w="16001">
            <a:solidFill>
              <a:srgbClr val="E8AC7C"/>
            </a:solidFill>
          </a:ln>
        </p:spPr>
        <p:txBody>
          <a:bodyPr vert="horz" wrap="square" lIns="0" tIns="10604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83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администрацией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ДОУ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33140" y="3756025"/>
            <a:ext cx="7875270" cy="492759"/>
          </a:xfrm>
          <a:prstGeom prst="rect">
            <a:avLst/>
          </a:prstGeom>
          <a:solidFill>
            <a:srgbClr val="E7ECF5"/>
          </a:solidFill>
          <a:ln w="16001">
            <a:solidFill>
              <a:srgbClr val="ADC5DD"/>
            </a:solidFill>
          </a:ln>
        </p:spPr>
        <p:txBody>
          <a:bodyPr vert="horz" wrap="square" lIns="0" tIns="1035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815"/>
              </a:spcBef>
            </a:pPr>
            <a:r>
              <a:rPr sz="1800" b="1" dirty="0">
                <a:latin typeface="Times New Roman"/>
                <a:cs typeface="Times New Roman"/>
              </a:rPr>
              <a:t>Обязательства</a:t>
            </a:r>
            <a:r>
              <a:rPr sz="1800" b="1" spc="2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педагогических</a:t>
            </a:r>
            <a:r>
              <a:rPr sz="1800" b="1" spc="25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работников</a:t>
            </a:r>
            <a:r>
              <a:rPr sz="1800" b="1" spc="2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перед</a:t>
            </a:r>
            <a:r>
              <a:rPr sz="1800" b="1" spc="2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коллегами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33140" y="2705735"/>
            <a:ext cx="7875270" cy="769620"/>
          </a:xfrm>
          <a:prstGeom prst="rect">
            <a:avLst/>
          </a:prstGeom>
          <a:solidFill>
            <a:srgbClr val="EAEFCE"/>
          </a:solidFill>
          <a:ln w="16001">
            <a:solidFill>
              <a:srgbClr val="D4E29C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marL="91440" marR="1402715">
              <a:lnSpc>
                <a:spcPct val="100600"/>
              </a:lnSpc>
              <a:spcBef>
                <a:spcPts val="765"/>
              </a:spcBef>
            </a:pPr>
            <a:r>
              <a:rPr sz="1800" b="1" spc="-20" dirty="0">
                <a:latin typeface="Times New Roman"/>
                <a:cs typeface="Times New Roman"/>
              </a:rPr>
              <a:t>Обязательства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родителями </a:t>
            </a:r>
            <a:r>
              <a:rPr sz="1800" b="1" dirty="0">
                <a:latin typeface="Times New Roman"/>
                <a:cs typeface="Times New Roman"/>
              </a:rPr>
              <a:t>(законными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представителями)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воспитанников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3869" y="0"/>
            <a:ext cx="11220450" cy="6242685"/>
            <a:chOff x="483869" y="0"/>
            <a:chExt cx="11220450" cy="6242685"/>
          </a:xfrm>
        </p:grpSpPr>
        <p:sp>
          <p:nvSpPr>
            <p:cNvPr id="3" name="object 3"/>
            <p:cNvSpPr/>
            <p:nvPr/>
          </p:nvSpPr>
          <p:spPr>
            <a:xfrm>
              <a:off x="483869" y="0"/>
              <a:ext cx="10007600" cy="221615"/>
            </a:xfrm>
            <a:custGeom>
              <a:avLst/>
              <a:gdLst/>
              <a:ahLst/>
              <a:cxnLst/>
              <a:rect l="l" t="t" r="r" b="b"/>
              <a:pathLst>
                <a:path w="10007600" h="221615">
                  <a:moveTo>
                    <a:pt x="10007600" y="0"/>
                  </a:moveTo>
                  <a:lnTo>
                    <a:pt x="0" y="0"/>
                  </a:lnTo>
                  <a:lnTo>
                    <a:pt x="0" y="221615"/>
                  </a:lnTo>
                  <a:lnTo>
                    <a:pt x="10007600" y="221615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3869" y="221615"/>
              <a:ext cx="11220450" cy="6021070"/>
            </a:xfrm>
            <a:custGeom>
              <a:avLst/>
              <a:gdLst/>
              <a:ahLst/>
              <a:cxnLst/>
              <a:rect l="l" t="t" r="r" b="b"/>
              <a:pathLst>
                <a:path w="11220450" h="6021070">
                  <a:moveTo>
                    <a:pt x="11220450" y="0"/>
                  </a:moveTo>
                  <a:lnTo>
                    <a:pt x="0" y="0"/>
                  </a:lnTo>
                  <a:lnTo>
                    <a:pt x="0" y="6021070"/>
                  </a:lnTo>
                  <a:lnTo>
                    <a:pt x="11220450" y="6021070"/>
                  </a:lnTo>
                  <a:lnTo>
                    <a:pt x="11220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11085" y="1819910"/>
              <a:ext cx="3596640" cy="267589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401560" y="1810385"/>
              <a:ext cx="3615690" cy="2694940"/>
            </a:xfrm>
            <a:custGeom>
              <a:avLst/>
              <a:gdLst/>
              <a:ahLst/>
              <a:cxnLst/>
              <a:rect l="l" t="t" r="r" b="b"/>
              <a:pathLst>
                <a:path w="3615690" h="2694940">
                  <a:moveTo>
                    <a:pt x="0" y="2694940"/>
                  </a:moveTo>
                  <a:lnTo>
                    <a:pt x="3615690" y="2694940"/>
                  </a:lnTo>
                  <a:lnTo>
                    <a:pt x="3615690" y="0"/>
                  </a:lnTo>
                  <a:lnTo>
                    <a:pt x="0" y="0"/>
                  </a:lnTo>
                  <a:lnTo>
                    <a:pt x="0" y="2694940"/>
                  </a:lnTo>
                  <a:close/>
                </a:path>
              </a:pathLst>
            </a:custGeom>
            <a:ln w="19050">
              <a:solidFill>
                <a:srgbClr val="E8AC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997075" y="885825"/>
            <a:ext cx="7875270" cy="492759"/>
          </a:xfrm>
          <a:prstGeom prst="rect">
            <a:avLst/>
          </a:prstGeom>
          <a:solidFill>
            <a:srgbClr val="EEC7A9"/>
          </a:solidFill>
          <a:ln w="16001">
            <a:solidFill>
              <a:srgbClr val="E8AC7C"/>
            </a:solidFill>
          </a:ln>
        </p:spPr>
        <p:txBody>
          <a:bodyPr vert="horz" wrap="square" lIns="0" tIns="10350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81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администрацией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ДОУ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5730" y="2415666"/>
            <a:ext cx="5181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indent="-28448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7180" algn="l"/>
              </a:tabLst>
            </a:pPr>
            <a:r>
              <a:rPr sz="1800" dirty="0">
                <a:latin typeface="Times New Roman"/>
                <a:cs typeface="Times New Roman"/>
              </a:rPr>
              <a:t>Педагогические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работники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выполняют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разумные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80717" y="2689986"/>
            <a:ext cx="3211195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1173480" algn="l"/>
                <a:tab pos="1592580" algn="l"/>
                <a:tab pos="2198370" algn="l"/>
                <a:tab pos="2980055" algn="l"/>
              </a:tabLst>
            </a:pPr>
            <a:r>
              <a:rPr sz="1800" spc="-10" dirty="0">
                <a:latin typeface="Times New Roman"/>
                <a:cs typeface="Times New Roman"/>
              </a:rPr>
              <a:t>указания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администрации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и </a:t>
            </a:r>
            <a:r>
              <a:rPr sz="1800" spc="-10" dirty="0">
                <a:latin typeface="Times New Roman"/>
                <a:cs typeface="Times New Roman"/>
              </a:rPr>
              <a:t>подвергнуть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сомнению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62854" y="2689986"/>
            <a:ext cx="1518920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14999"/>
              </a:lnSpc>
              <a:spcBef>
                <a:spcPts val="100"/>
              </a:spcBef>
              <a:tabLst>
                <a:tab pos="661670" algn="l"/>
                <a:tab pos="945515" algn="l"/>
              </a:tabLst>
            </a:pPr>
            <a:r>
              <a:rPr sz="1800" spc="-10" dirty="0">
                <a:latin typeface="Times New Roman"/>
                <a:cs typeface="Times New Roman"/>
              </a:rPr>
              <a:t>имеют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право 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порядке,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80717" y="3362325"/>
            <a:ext cx="4876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установленном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действующим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законодательством.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05458" y="5244846"/>
            <a:ext cx="8338184" cy="5715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297180" marR="5080" indent="-285115">
              <a:lnSpc>
                <a:spcPts val="2140"/>
              </a:lnSpc>
              <a:spcBef>
                <a:spcPts val="185"/>
              </a:spcBef>
              <a:buFont typeface="Arial MT"/>
              <a:buChar char="•"/>
              <a:tabLst>
                <a:tab pos="297180" algn="l"/>
              </a:tabLst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процессе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взаимодействия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администрацией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педагогические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работники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обязаны </a:t>
            </a:r>
            <a:r>
              <a:rPr sz="1800" dirty="0">
                <a:latin typeface="Times New Roman"/>
                <a:cs typeface="Times New Roman"/>
              </a:rPr>
              <a:t>воздерживаться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заискивания.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3140" y="881380"/>
            <a:ext cx="7875270" cy="768985"/>
          </a:xfrm>
          <a:prstGeom prst="rect">
            <a:avLst/>
          </a:prstGeom>
          <a:solidFill>
            <a:srgbClr val="EFD2D2"/>
          </a:solidFill>
          <a:ln w="16001">
            <a:solidFill>
              <a:srgbClr val="D27D77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marL="91440" marR="681990">
              <a:lnSpc>
                <a:spcPct val="100600"/>
              </a:lnSpc>
              <a:spcBef>
                <a:spcPts val="76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профессиональной деятельностью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33140" y="1905000"/>
            <a:ext cx="7875270" cy="493395"/>
          </a:xfrm>
          <a:prstGeom prst="rect">
            <a:avLst/>
          </a:prstGeom>
          <a:solidFill>
            <a:srgbClr val="D2ECE1"/>
          </a:solidFill>
          <a:ln w="16001">
            <a:solidFill>
              <a:srgbClr val="7DCCAB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80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2055" y="1360678"/>
            <a:ext cx="1979930" cy="167195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30835" marR="320675" algn="ctr">
              <a:lnSpc>
                <a:spcPts val="2150"/>
              </a:lnSpc>
              <a:spcBef>
                <a:spcPts val="180"/>
              </a:spcBef>
            </a:pPr>
            <a:r>
              <a:rPr sz="1800" b="1" spc="-20" dirty="0">
                <a:latin typeface="Times New Roman"/>
                <a:cs typeface="Times New Roman"/>
              </a:rPr>
              <a:t>Положение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о </a:t>
            </a:r>
            <a:r>
              <a:rPr sz="1800" b="1" spc="-10" dirty="0">
                <a:latin typeface="Times New Roman"/>
                <a:cs typeface="Times New Roman"/>
              </a:rPr>
              <a:t>нормах</a:t>
            </a:r>
            <a:endParaRPr sz="1800">
              <a:latin typeface="Times New Roman"/>
              <a:cs typeface="Times New Roman"/>
            </a:endParaRPr>
          </a:p>
          <a:p>
            <a:pPr marL="12700" marR="5080" algn="ctr">
              <a:lnSpc>
                <a:spcPts val="2140"/>
              </a:lnSpc>
              <a:spcBef>
                <a:spcPts val="30"/>
              </a:spcBef>
            </a:pPr>
            <a:r>
              <a:rPr sz="1800" b="1" spc="-10" dirty="0">
                <a:latin typeface="Times New Roman"/>
                <a:cs typeface="Times New Roman"/>
              </a:rPr>
              <a:t>профессиональной этики</a:t>
            </a:r>
            <a:endParaRPr sz="1800">
              <a:latin typeface="Times New Roman"/>
              <a:cs typeface="Times New Roman"/>
            </a:endParaRPr>
          </a:p>
          <a:p>
            <a:pPr marL="179705" marR="172720" algn="ctr">
              <a:lnSpc>
                <a:spcPts val="2170"/>
              </a:lnSpc>
              <a:spcBef>
                <a:spcPts val="5"/>
              </a:spcBef>
            </a:pPr>
            <a:r>
              <a:rPr sz="1800" b="1" spc="-10" dirty="0">
                <a:latin typeface="Times New Roman"/>
                <a:cs typeface="Times New Roman"/>
              </a:rPr>
              <a:t>педагогических работников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38854" y="5335270"/>
            <a:ext cx="7869555" cy="492759"/>
          </a:xfrm>
          <a:prstGeom prst="rect">
            <a:avLst/>
          </a:prstGeom>
          <a:solidFill>
            <a:srgbClr val="ECDA9F"/>
          </a:solidFill>
          <a:ln w="16001">
            <a:solidFill>
              <a:srgbClr val="B78E1F"/>
            </a:solidFill>
          </a:ln>
        </p:spPr>
        <p:txBody>
          <a:bodyPr vert="horz" wrap="square" lIns="0" tIns="103505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81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администрации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ДОУ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перед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педагогическими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работниками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33140" y="4506595"/>
            <a:ext cx="7875270" cy="492759"/>
          </a:xfrm>
          <a:prstGeom prst="rect">
            <a:avLst/>
          </a:prstGeom>
          <a:solidFill>
            <a:srgbClr val="EEC7A9"/>
          </a:solidFill>
          <a:ln w="16001">
            <a:solidFill>
              <a:srgbClr val="E8AC7C"/>
            </a:solidFill>
          </a:ln>
        </p:spPr>
        <p:txBody>
          <a:bodyPr vert="horz" wrap="square" lIns="0" tIns="10604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835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администрацией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ДОУ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33140" y="3756025"/>
            <a:ext cx="7875270" cy="492759"/>
          </a:xfrm>
          <a:prstGeom prst="rect">
            <a:avLst/>
          </a:prstGeom>
          <a:solidFill>
            <a:srgbClr val="E7ECF5"/>
          </a:solidFill>
          <a:ln w="16001">
            <a:solidFill>
              <a:srgbClr val="ADC5DD"/>
            </a:solidFill>
          </a:ln>
        </p:spPr>
        <p:txBody>
          <a:bodyPr vert="horz" wrap="square" lIns="0" tIns="1035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815"/>
              </a:spcBef>
            </a:pPr>
            <a:r>
              <a:rPr sz="1800" b="1" dirty="0">
                <a:latin typeface="Times New Roman"/>
                <a:cs typeface="Times New Roman"/>
              </a:rPr>
              <a:t>Обязательства</a:t>
            </a:r>
            <a:r>
              <a:rPr sz="1800" b="1" spc="2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педагогических</a:t>
            </a:r>
            <a:r>
              <a:rPr sz="1800" b="1" spc="25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работников</a:t>
            </a:r>
            <a:r>
              <a:rPr sz="1800" b="1" spc="2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перед</a:t>
            </a:r>
            <a:r>
              <a:rPr sz="1800" b="1" spc="2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коллегами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33140" y="2705735"/>
            <a:ext cx="7875270" cy="769620"/>
          </a:xfrm>
          <a:prstGeom prst="rect">
            <a:avLst/>
          </a:prstGeom>
          <a:solidFill>
            <a:srgbClr val="EAEFCE"/>
          </a:solidFill>
          <a:ln w="16001">
            <a:solidFill>
              <a:srgbClr val="D4E29C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marL="91440" marR="1402715">
              <a:lnSpc>
                <a:spcPct val="100600"/>
              </a:lnSpc>
              <a:spcBef>
                <a:spcPts val="765"/>
              </a:spcBef>
            </a:pPr>
            <a:r>
              <a:rPr sz="1800" b="1" spc="-20" dirty="0">
                <a:latin typeface="Times New Roman"/>
                <a:cs typeface="Times New Roman"/>
              </a:rPr>
              <a:t>Обязательства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работников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родителями </a:t>
            </a:r>
            <a:r>
              <a:rPr sz="1800" b="1" dirty="0">
                <a:latin typeface="Times New Roman"/>
                <a:cs typeface="Times New Roman"/>
              </a:rPr>
              <a:t>(законными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представителями)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воспитанников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3869" y="19684"/>
            <a:ext cx="11220450" cy="6421120"/>
            <a:chOff x="483869" y="19684"/>
            <a:chExt cx="11220450" cy="6421120"/>
          </a:xfrm>
        </p:grpSpPr>
        <p:sp>
          <p:nvSpPr>
            <p:cNvPr id="3" name="object 3"/>
            <p:cNvSpPr/>
            <p:nvPr/>
          </p:nvSpPr>
          <p:spPr>
            <a:xfrm>
              <a:off x="483869" y="19684"/>
              <a:ext cx="10007600" cy="400050"/>
            </a:xfrm>
            <a:custGeom>
              <a:avLst/>
              <a:gdLst/>
              <a:ahLst/>
              <a:cxnLst/>
              <a:rect l="l" t="t" r="r" b="b"/>
              <a:pathLst>
                <a:path w="10007600" h="400050">
                  <a:moveTo>
                    <a:pt x="10007600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10007600" y="400050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3869" y="419734"/>
              <a:ext cx="11220450" cy="6021070"/>
            </a:xfrm>
            <a:custGeom>
              <a:avLst/>
              <a:gdLst/>
              <a:ahLst/>
              <a:cxnLst/>
              <a:rect l="l" t="t" r="r" b="b"/>
              <a:pathLst>
                <a:path w="11220450" h="6021070">
                  <a:moveTo>
                    <a:pt x="11220450" y="0"/>
                  </a:moveTo>
                  <a:lnTo>
                    <a:pt x="0" y="0"/>
                  </a:lnTo>
                  <a:lnTo>
                    <a:pt x="0" y="6021070"/>
                  </a:lnTo>
                  <a:lnTo>
                    <a:pt x="11220450" y="6021070"/>
                  </a:lnTo>
                  <a:lnTo>
                    <a:pt x="11220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4864" y="3430269"/>
              <a:ext cx="3661410" cy="276415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159635" y="775334"/>
            <a:ext cx="7869555" cy="492759"/>
          </a:xfrm>
          <a:prstGeom prst="rect">
            <a:avLst/>
          </a:prstGeom>
          <a:solidFill>
            <a:srgbClr val="ECDA9F"/>
          </a:solidFill>
          <a:ln w="16001">
            <a:solidFill>
              <a:srgbClr val="B78E1F"/>
            </a:solidFill>
          </a:ln>
        </p:spPr>
        <p:txBody>
          <a:bodyPr vert="horz" wrap="square" lIns="0" tIns="102870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810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администрации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ДОУ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педагогическими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работниками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59153" y="1883791"/>
            <a:ext cx="9707245" cy="972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14999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Быть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2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других</a:t>
            </a:r>
            <a:r>
              <a:rPr sz="1800" spc="2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педагогических</a:t>
            </a:r>
            <a:r>
              <a:rPr sz="1800" spc="2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работников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образцом</a:t>
            </a:r>
            <a:r>
              <a:rPr sz="1800" spc="2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профессионализма,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безупречной </a:t>
            </a:r>
            <a:r>
              <a:rPr sz="1800" dirty="0">
                <a:latin typeface="Times New Roman"/>
                <a:cs typeface="Times New Roman"/>
              </a:rPr>
              <a:t>репутации,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способствовать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формированию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ДОУ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благоприятного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эффективной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работы морально-психологического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климата.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21802" y="4064889"/>
            <a:ext cx="27470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31190" algn="l"/>
                <a:tab pos="1710055" algn="l"/>
              </a:tabLst>
            </a:pPr>
            <a:r>
              <a:rPr sz="1800" spc="-25" dirty="0">
                <a:latin typeface="Times New Roman"/>
                <a:cs typeface="Times New Roman"/>
              </a:rPr>
              <a:t>для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полного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раскрытия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69632" y="4025265"/>
            <a:ext cx="4098925" cy="65341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800" spc="-10" dirty="0">
                <a:latin typeface="Times New Roman"/>
                <a:cs typeface="Times New Roman"/>
              </a:rPr>
              <a:t>возможное</a:t>
            </a:r>
            <a:endParaRPr sz="1800">
              <a:latin typeface="Times New Roman"/>
              <a:cs typeface="Times New Roman"/>
            </a:endParaRPr>
          </a:p>
          <a:p>
            <a:pPr marL="44450">
              <a:lnSpc>
                <a:spcPct val="100000"/>
              </a:lnSpc>
              <a:spcBef>
                <a:spcPts val="310"/>
              </a:spcBef>
              <a:tabLst>
                <a:tab pos="421005" algn="l"/>
                <a:tab pos="1405890" algn="l"/>
                <a:tab pos="2470785" algn="l"/>
              </a:tabLst>
            </a:pPr>
            <a:r>
              <a:rPr sz="1800" spc="-50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умений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каждого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педагогического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26863" y="4025265"/>
            <a:ext cx="1645285" cy="96964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9085" marR="5080" indent="-287020" algn="just">
              <a:lnSpc>
                <a:spcPct val="114799"/>
              </a:lnSpc>
              <a:spcBef>
                <a:spcPts val="9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Делать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все </a:t>
            </a:r>
            <a:r>
              <a:rPr sz="1800" spc="-10" dirty="0">
                <a:latin typeface="Times New Roman"/>
                <a:cs typeface="Times New Roman"/>
              </a:rPr>
              <a:t>способностей работника.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3869" y="19684"/>
            <a:ext cx="11220450" cy="6752590"/>
            <a:chOff x="483869" y="19684"/>
            <a:chExt cx="11220450" cy="6752590"/>
          </a:xfrm>
        </p:grpSpPr>
        <p:sp>
          <p:nvSpPr>
            <p:cNvPr id="3" name="object 3"/>
            <p:cNvSpPr/>
            <p:nvPr/>
          </p:nvSpPr>
          <p:spPr>
            <a:xfrm>
              <a:off x="483869" y="19684"/>
              <a:ext cx="10007600" cy="400050"/>
            </a:xfrm>
            <a:custGeom>
              <a:avLst/>
              <a:gdLst/>
              <a:ahLst/>
              <a:cxnLst/>
              <a:rect l="l" t="t" r="r" b="b"/>
              <a:pathLst>
                <a:path w="10007600" h="400050">
                  <a:moveTo>
                    <a:pt x="10007600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10007600" y="400050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3869" y="419734"/>
              <a:ext cx="11220450" cy="6352540"/>
            </a:xfrm>
            <a:custGeom>
              <a:avLst/>
              <a:gdLst/>
              <a:ahLst/>
              <a:cxnLst/>
              <a:rect l="l" t="t" r="r" b="b"/>
              <a:pathLst>
                <a:path w="11220450" h="6352540">
                  <a:moveTo>
                    <a:pt x="11220450" y="0"/>
                  </a:moveTo>
                  <a:lnTo>
                    <a:pt x="0" y="0"/>
                  </a:lnTo>
                  <a:lnTo>
                    <a:pt x="0" y="6352540"/>
                  </a:lnTo>
                  <a:lnTo>
                    <a:pt x="11220450" y="6352540"/>
                  </a:lnTo>
                  <a:lnTo>
                    <a:pt x="11220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819" y="2489834"/>
              <a:ext cx="2633980" cy="221234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159635" y="775334"/>
            <a:ext cx="7869555" cy="492759"/>
          </a:xfrm>
          <a:prstGeom prst="rect">
            <a:avLst/>
          </a:prstGeom>
          <a:solidFill>
            <a:srgbClr val="ECDA9F"/>
          </a:solidFill>
          <a:ln w="16001">
            <a:solidFill>
              <a:srgbClr val="B78E1F"/>
            </a:solidFill>
          </a:ln>
        </p:spPr>
        <p:txBody>
          <a:bodyPr vert="horz" wrap="square" lIns="0" tIns="102870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810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администрации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ДОУ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педагогическими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работниками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9027" y="1702053"/>
            <a:ext cx="10484485" cy="4512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Представителям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администрации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следует: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Times New Roman"/>
              <a:cs typeface="Times New Roman"/>
            </a:endParaRPr>
          </a:p>
          <a:p>
            <a:pPr marL="2928620" marR="13335" indent="-342900">
              <a:lnSpc>
                <a:spcPct val="113900"/>
              </a:lnSpc>
              <a:buFont typeface="Symbol"/>
              <a:buChar char=""/>
              <a:tabLst>
                <a:tab pos="2928620" algn="l"/>
              </a:tabLst>
            </a:pPr>
            <a:r>
              <a:rPr sz="1800" dirty="0">
                <a:latin typeface="Times New Roman"/>
                <a:cs typeface="Times New Roman"/>
              </a:rPr>
              <a:t>помогать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педагогическим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работникам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словом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делом,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оказывать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морально- психологическую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помощь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поддержку,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вникать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запросы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нужды;</a:t>
            </a:r>
            <a:endParaRPr sz="1800">
              <a:latin typeface="Times New Roman"/>
              <a:cs typeface="Times New Roman"/>
            </a:endParaRPr>
          </a:p>
          <a:p>
            <a:pPr marL="2928620" marR="19050" indent="-342900">
              <a:lnSpc>
                <a:spcPct val="113399"/>
              </a:lnSpc>
              <a:spcBef>
                <a:spcPts val="720"/>
              </a:spcBef>
              <a:buFont typeface="Symbol"/>
              <a:buChar char=""/>
              <a:tabLst>
                <a:tab pos="2928620" algn="l"/>
              </a:tabLst>
            </a:pPr>
            <a:r>
              <a:rPr sz="1800" dirty="0">
                <a:latin typeface="Times New Roman"/>
                <a:cs typeface="Times New Roman"/>
              </a:rPr>
              <a:t>регулировать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взаимоотношения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коллективе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основе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принципов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норм </a:t>
            </a:r>
            <a:r>
              <a:rPr sz="1800" spc="-10" dirty="0">
                <a:latin typeface="Times New Roman"/>
                <a:cs typeface="Times New Roman"/>
              </a:rPr>
              <a:t>профессиональной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этики;</a:t>
            </a:r>
            <a:endParaRPr sz="1800">
              <a:latin typeface="Times New Roman"/>
              <a:cs typeface="Times New Roman"/>
            </a:endParaRPr>
          </a:p>
          <a:p>
            <a:pPr marL="2928620" marR="9525" indent="-342900">
              <a:lnSpc>
                <a:spcPct val="113300"/>
              </a:lnSpc>
              <a:spcBef>
                <a:spcPts val="720"/>
              </a:spcBef>
              <a:buFont typeface="Symbol"/>
              <a:buChar char=""/>
              <a:tabLst>
                <a:tab pos="2928620" algn="l"/>
                <a:tab pos="4037965" algn="l"/>
                <a:tab pos="5048250" algn="l"/>
                <a:tab pos="5824220" algn="l"/>
                <a:tab pos="6817995" algn="l"/>
                <a:tab pos="8090534" algn="l"/>
                <a:tab pos="95084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пресекать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интриги,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слухи,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сплетни,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проявления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нечестности,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подлости, </a:t>
            </a:r>
            <a:r>
              <a:rPr sz="1800" dirty="0">
                <a:latin typeface="Times New Roman"/>
                <a:cs typeface="Times New Roman"/>
              </a:rPr>
              <a:t>лицемерия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коллективе;</a:t>
            </a:r>
            <a:endParaRPr sz="1800">
              <a:latin typeface="Times New Roman"/>
              <a:cs typeface="Times New Roman"/>
            </a:endParaRPr>
          </a:p>
          <a:p>
            <a:pPr marL="2928620" marR="8890" indent="-342900">
              <a:lnSpc>
                <a:spcPct val="113999"/>
              </a:lnSpc>
              <a:spcBef>
                <a:spcPts val="695"/>
              </a:spcBef>
              <a:buFont typeface="Symbol"/>
              <a:buChar char=""/>
              <a:tabLst>
                <a:tab pos="2928620" algn="l"/>
                <a:tab pos="4404995" algn="l"/>
                <a:tab pos="5926455" algn="l"/>
                <a:tab pos="6414135" algn="l"/>
                <a:tab pos="7865109" algn="l"/>
                <a:tab pos="8721725" algn="l"/>
                <a:tab pos="99790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обеспечивать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рассмотрение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без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промедления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фактов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нарушения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0" dirty="0">
                <a:latin typeface="Times New Roman"/>
                <a:cs typeface="Times New Roman"/>
              </a:rPr>
              <a:t>норм </a:t>
            </a:r>
            <a:r>
              <a:rPr sz="1800" spc="-10" dirty="0">
                <a:latin typeface="Times New Roman"/>
                <a:cs typeface="Times New Roman"/>
              </a:rPr>
              <a:t>профессиональной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этики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принятие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ним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объективных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решений;</a:t>
            </a:r>
            <a:endParaRPr sz="1800">
              <a:latin typeface="Times New Roman"/>
              <a:cs typeface="Times New Roman"/>
            </a:endParaRPr>
          </a:p>
          <a:p>
            <a:pPr marL="529590" marR="5080" indent="-342265" algn="just">
              <a:lnSpc>
                <a:spcPct val="113700"/>
              </a:lnSpc>
              <a:spcBef>
                <a:spcPts val="1950"/>
              </a:spcBef>
              <a:buFont typeface="Symbol"/>
              <a:buChar char=""/>
              <a:tabLst>
                <a:tab pos="530860" algn="l"/>
              </a:tabLst>
            </a:pPr>
            <a:r>
              <a:rPr sz="1800" dirty="0">
                <a:latin typeface="Times New Roman"/>
                <a:cs typeface="Times New Roman"/>
              </a:rPr>
              <a:t>способствовать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максимальной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открытости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прозрачности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деятельности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ДОУ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тем,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чтобы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не 	</a:t>
            </a:r>
            <a:r>
              <a:rPr sz="1800" dirty="0">
                <a:latin typeface="Times New Roman"/>
                <a:cs typeface="Times New Roman"/>
              </a:rPr>
              <a:t>допустить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возникновения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ситуаций,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когда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из-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недостатка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необходимой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информации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обществе 	</a:t>
            </a:r>
            <a:r>
              <a:rPr sz="1800" dirty="0">
                <a:latin typeface="Times New Roman"/>
                <a:cs typeface="Times New Roman"/>
              </a:rPr>
              <a:t>или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отдельных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граждан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появляются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сомнения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законности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действий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педагогических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работников.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3869" y="19684"/>
            <a:ext cx="11220450" cy="6752590"/>
            <a:chOff x="483869" y="19684"/>
            <a:chExt cx="11220450" cy="6752590"/>
          </a:xfrm>
        </p:grpSpPr>
        <p:sp>
          <p:nvSpPr>
            <p:cNvPr id="3" name="object 3"/>
            <p:cNvSpPr/>
            <p:nvPr/>
          </p:nvSpPr>
          <p:spPr>
            <a:xfrm>
              <a:off x="483869" y="19684"/>
              <a:ext cx="10007600" cy="400050"/>
            </a:xfrm>
            <a:custGeom>
              <a:avLst/>
              <a:gdLst/>
              <a:ahLst/>
              <a:cxnLst/>
              <a:rect l="l" t="t" r="r" b="b"/>
              <a:pathLst>
                <a:path w="10007600" h="400050">
                  <a:moveTo>
                    <a:pt x="10007600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10007600" y="400050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3869" y="419734"/>
              <a:ext cx="11220450" cy="6352540"/>
            </a:xfrm>
            <a:custGeom>
              <a:avLst/>
              <a:gdLst/>
              <a:ahLst/>
              <a:cxnLst/>
              <a:rect l="l" t="t" r="r" b="b"/>
              <a:pathLst>
                <a:path w="11220450" h="6352540">
                  <a:moveTo>
                    <a:pt x="11220450" y="0"/>
                  </a:moveTo>
                  <a:lnTo>
                    <a:pt x="0" y="0"/>
                  </a:lnTo>
                  <a:lnTo>
                    <a:pt x="0" y="6352540"/>
                  </a:lnTo>
                  <a:lnTo>
                    <a:pt x="11220450" y="6352540"/>
                  </a:lnTo>
                  <a:lnTo>
                    <a:pt x="11220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8254" y="2145030"/>
              <a:ext cx="2162810" cy="190690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159635" y="775334"/>
            <a:ext cx="7869555" cy="492759"/>
          </a:xfrm>
          <a:prstGeom prst="rect">
            <a:avLst/>
          </a:prstGeom>
          <a:solidFill>
            <a:srgbClr val="ECDA9F"/>
          </a:solidFill>
          <a:ln w="16001">
            <a:solidFill>
              <a:srgbClr val="B78E1F"/>
            </a:solidFill>
          </a:ln>
        </p:spPr>
        <p:txBody>
          <a:bodyPr vert="horz" wrap="square" lIns="0" tIns="102870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810"/>
              </a:spcBef>
            </a:pPr>
            <a:r>
              <a:rPr sz="1800" b="1" spc="-10" dirty="0">
                <a:latin typeface="Times New Roman"/>
                <a:cs typeface="Times New Roman"/>
              </a:rPr>
              <a:t>Обязательства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администрации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ДОУ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педагогическими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работниками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0259" y="1592326"/>
            <a:ext cx="10573385" cy="4862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69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Представитель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администрации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имеет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морального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права: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60"/>
              </a:spcBef>
            </a:pPr>
            <a:endParaRPr sz="1800">
              <a:latin typeface="Times New Roman"/>
              <a:cs typeface="Times New Roman"/>
            </a:endParaRPr>
          </a:p>
          <a:p>
            <a:pPr marL="3065780" indent="-342900">
              <a:lnSpc>
                <a:spcPct val="100000"/>
              </a:lnSpc>
              <a:buFont typeface="Symbol"/>
              <a:buChar char=""/>
              <a:tabLst>
                <a:tab pos="306578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перекладывать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свою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ответственность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подчиненных;</a:t>
            </a:r>
            <a:endParaRPr sz="1800">
              <a:latin typeface="Times New Roman"/>
              <a:cs typeface="Times New Roman"/>
            </a:endParaRPr>
          </a:p>
          <a:p>
            <a:pPr marL="3065780" indent="-342900">
              <a:lnSpc>
                <a:spcPct val="100000"/>
              </a:lnSpc>
              <a:spcBef>
                <a:spcPts val="730"/>
              </a:spcBef>
              <a:buFont typeface="Symbol"/>
              <a:buChar char=""/>
              <a:tabLst>
                <a:tab pos="3065780" algn="l"/>
              </a:tabLst>
            </a:pPr>
            <a:r>
              <a:rPr sz="1800" spc="-10" dirty="0">
                <a:latin typeface="Times New Roman"/>
                <a:cs typeface="Times New Roman"/>
              </a:rPr>
              <a:t>использовать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служебное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положение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личных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интересах;</a:t>
            </a:r>
            <a:endParaRPr sz="1800">
              <a:latin typeface="Times New Roman"/>
              <a:cs typeface="Times New Roman"/>
            </a:endParaRPr>
          </a:p>
          <a:p>
            <a:pPr marL="3065780" indent="-342900">
              <a:lnSpc>
                <a:spcPct val="100000"/>
              </a:lnSpc>
              <a:spcBef>
                <a:spcPts val="720"/>
              </a:spcBef>
              <a:buFont typeface="Symbol"/>
              <a:buChar char=""/>
              <a:tabLst>
                <a:tab pos="3065780" algn="l"/>
              </a:tabLst>
            </a:pPr>
            <a:r>
              <a:rPr sz="1800" dirty="0">
                <a:latin typeface="Times New Roman"/>
                <a:cs typeface="Times New Roman"/>
              </a:rPr>
              <a:t>проявлять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формализм,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чванство,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высокомерие,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грубость;</a:t>
            </a:r>
            <a:endParaRPr sz="1800">
              <a:latin typeface="Times New Roman"/>
              <a:cs typeface="Times New Roman"/>
            </a:endParaRPr>
          </a:p>
          <a:p>
            <a:pPr marL="3065780" indent="-342900">
              <a:lnSpc>
                <a:spcPct val="100000"/>
              </a:lnSpc>
              <a:spcBef>
                <a:spcPts val="750"/>
              </a:spcBef>
              <a:buFont typeface="Symbol"/>
              <a:buChar char=""/>
              <a:tabLst>
                <a:tab pos="306578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создавать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условия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наушничества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доносительства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коллективе;</a:t>
            </a:r>
            <a:endParaRPr sz="1800">
              <a:latin typeface="Times New Roman"/>
              <a:cs typeface="Times New Roman"/>
            </a:endParaRPr>
          </a:p>
          <a:p>
            <a:pPr marL="3065780" indent="-342900">
              <a:lnSpc>
                <a:spcPct val="100000"/>
              </a:lnSpc>
              <a:spcBef>
                <a:spcPts val="720"/>
              </a:spcBef>
              <a:buFont typeface="Symbol"/>
              <a:buChar char=""/>
              <a:tabLst>
                <a:tab pos="3065780" algn="l"/>
              </a:tabLst>
            </a:pPr>
            <a:r>
              <a:rPr sz="1800" dirty="0">
                <a:latin typeface="Times New Roman"/>
                <a:cs typeface="Times New Roman"/>
              </a:rPr>
              <a:t>обсуждать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подчиненными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действия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вышестоящих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руководителей;</a:t>
            </a:r>
            <a:endParaRPr sz="1800">
              <a:latin typeface="Times New Roman"/>
              <a:cs typeface="Times New Roman"/>
            </a:endParaRPr>
          </a:p>
          <a:p>
            <a:pPr marL="394970" marR="130810" indent="-344805" algn="just">
              <a:lnSpc>
                <a:spcPct val="114999"/>
              </a:lnSpc>
              <a:spcBef>
                <a:spcPts val="575"/>
              </a:spcBef>
              <a:buFont typeface="Symbol"/>
              <a:buChar char=""/>
              <a:tabLst>
                <a:tab pos="394970" algn="l"/>
              </a:tabLst>
            </a:pPr>
            <a:r>
              <a:rPr sz="1800" dirty="0">
                <a:latin typeface="Times New Roman"/>
                <a:cs typeface="Times New Roman"/>
              </a:rPr>
              <a:t>предоставлять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покровительство,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возможность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карьерного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роста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признакам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родства,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землячества, </a:t>
            </a:r>
            <a:r>
              <a:rPr sz="1800" dirty="0">
                <a:latin typeface="Times New Roman"/>
                <a:cs typeface="Times New Roman"/>
              </a:rPr>
              <a:t>личной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приязни,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приятельских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отношений;</a:t>
            </a:r>
            <a:endParaRPr sz="1800">
              <a:latin typeface="Times New Roman"/>
              <a:cs typeface="Times New Roman"/>
            </a:endParaRPr>
          </a:p>
          <a:p>
            <a:pPr marL="394970" marR="5080" indent="-344805" algn="just">
              <a:lnSpc>
                <a:spcPct val="113900"/>
              </a:lnSpc>
              <a:spcBef>
                <a:spcPts val="805"/>
              </a:spcBef>
              <a:buFont typeface="Symbol"/>
              <a:buChar char=""/>
              <a:tabLst>
                <a:tab pos="394970" algn="l"/>
              </a:tabLst>
            </a:pPr>
            <a:r>
              <a:rPr sz="1800" dirty="0">
                <a:latin typeface="Times New Roman"/>
                <a:cs typeface="Times New Roman"/>
              </a:rPr>
              <a:t>демонстративно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приближать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себе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своих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любимцев,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делегировать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им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или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иные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полномочия,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не </a:t>
            </a:r>
            <a:r>
              <a:rPr sz="1800" dirty="0">
                <a:latin typeface="Times New Roman"/>
                <a:cs typeface="Times New Roman"/>
              </a:rPr>
              <a:t>соответствующие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статусу;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незаслуженно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их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поощрять,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награждать;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необоснованно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предоставлять </a:t>
            </a:r>
            <a:r>
              <a:rPr sz="1800" dirty="0">
                <a:latin typeface="Times New Roman"/>
                <a:cs typeface="Times New Roman"/>
              </a:rPr>
              <a:t>им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доступ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 </a:t>
            </a:r>
            <a:r>
              <a:rPr sz="1800" spc="-10" dirty="0">
                <a:latin typeface="Times New Roman"/>
                <a:cs typeface="Times New Roman"/>
              </a:rPr>
              <a:t>материальным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10" dirty="0">
                <a:latin typeface="Times New Roman"/>
                <a:cs typeface="Times New Roman"/>
              </a:rPr>
              <a:t>нематериальным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ресурсам;</a:t>
            </a:r>
            <a:endParaRPr sz="1800">
              <a:latin typeface="Times New Roman"/>
              <a:cs typeface="Times New Roman"/>
            </a:endParaRPr>
          </a:p>
          <a:p>
            <a:pPr marL="354330" marR="9525" indent="-342265" algn="just">
              <a:lnSpc>
                <a:spcPct val="113900"/>
              </a:lnSpc>
              <a:spcBef>
                <a:spcPts val="925"/>
              </a:spcBef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умышленно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использовать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свои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должностные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полномочия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преимущества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вопреки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интересам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долга, 	</a:t>
            </a:r>
            <a:r>
              <a:rPr sz="1800" dirty="0">
                <a:latin typeface="Times New Roman"/>
                <a:cs typeface="Times New Roman"/>
              </a:rPr>
              <a:t>исходя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корыстной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личной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заинтересованности.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3869" y="438150"/>
            <a:ext cx="11220450" cy="6021070"/>
            <a:chOff x="483869" y="438150"/>
            <a:chExt cx="11220450" cy="6021070"/>
          </a:xfrm>
        </p:grpSpPr>
        <p:sp>
          <p:nvSpPr>
            <p:cNvPr id="3" name="object 3"/>
            <p:cNvSpPr/>
            <p:nvPr/>
          </p:nvSpPr>
          <p:spPr>
            <a:xfrm>
              <a:off x="483869" y="438150"/>
              <a:ext cx="11220450" cy="6021070"/>
            </a:xfrm>
            <a:custGeom>
              <a:avLst/>
              <a:gdLst/>
              <a:ahLst/>
              <a:cxnLst/>
              <a:rect l="l" t="t" r="r" b="b"/>
              <a:pathLst>
                <a:path w="11220450" h="6021070">
                  <a:moveTo>
                    <a:pt x="11220450" y="0"/>
                  </a:moveTo>
                  <a:lnTo>
                    <a:pt x="0" y="0"/>
                  </a:lnTo>
                  <a:lnTo>
                    <a:pt x="0" y="6021070"/>
                  </a:lnTo>
                  <a:lnTo>
                    <a:pt x="11220450" y="6021070"/>
                  </a:lnTo>
                  <a:lnTo>
                    <a:pt x="11220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67885" y="1617344"/>
              <a:ext cx="704850" cy="76200"/>
            </a:xfrm>
            <a:custGeom>
              <a:avLst/>
              <a:gdLst/>
              <a:ahLst/>
              <a:cxnLst/>
              <a:rect l="l" t="t" r="r" b="b"/>
              <a:pathLst>
                <a:path w="704850" h="76200">
                  <a:moveTo>
                    <a:pt x="628650" y="0"/>
                  </a:moveTo>
                  <a:lnTo>
                    <a:pt x="628650" y="76200"/>
                  </a:lnTo>
                  <a:lnTo>
                    <a:pt x="685800" y="47625"/>
                  </a:lnTo>
                  <a:lnTo>
                    <a:pt x="641350" y="47625"/>
                  </a:lnTo>
                  <a:lnTo>
                    <a:pt x="641350" y="28575"/>
                  </a:lnTo>
                  <a:lnTo>
                    <a:pt x="685800" y="28575"/>
                  </a:lnTo>
                  <a:lnTo>
                    <a:pt x="628650" y="0"/>
                  </a:lnTo>
                  <a:close/>
                </a:path>
                <a:path w="704850" h="76200">
                  <a:moveTo>
                    <a:pt x="0" y="27304"/>
                  </a:moveTo>
                  <a:lnTo>
                    <a:pt x="0" y="46354"/>
                  </a:lnTo>
                  <a:lnTo>
                    <a:pt x="628650" y="47625"/>
                  </a:lnTo>
                  <a:lnTo>
                    <a:pt x="628650" y="28575"/>
                  </a:lnTo>
                  <a:lnTo>
                    <a:pt x="0" y="27304"/>
                  </a:lnTo>
                  <a:close/>
                </a:path>
                <a:path w="704850" h="76200">
                  <a:moveTo>
                    <a:pt x="685800" y="28575"/>
                  </a:moveTo>
                  <a:lnTo>
                    <a:pt x="641350" y="28575"/>
                  </a:lnTo>
                  <a:lnTo>
                    <a:pt x="641350" y="47625"/>
                  </a:lnTo>
                  <a:lnTo>
                    <a:pt x="685800" y="47625"/>
                  </a:lnTo>
                  <a:lnTo>
                    <a:pt x="704850" y="38100"/>
                  </a:lnTo>
                  <a:lnTo>
                    <a:pt x="685800" y="28575"/>
                  </a:lnTo>
                  <a:close/>
                </a:path>
              </a:pathLst>
            </a:custGeom>
            <a:solidFill>
              <a:srgbClr val="3352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82789" y="2596514"/>
              <a:ext cx="123189" cy="375920"/>
            </a:xfrm>
            <a:custGeom>
              <a:avLst/>
              <a:gdLst/>
              <a:ahLst/>
              <a:cxnLst/>
              <a:rect l="l" t="t" r="r" b="b"/>
              <a:pathLst>
                <a:path w="123190" h="375919">
                  <a:moveTo>
                    <a:pt x="41275" y="252730"/>
                  </a:moveTo>
                  <a:lnTo>
                    <a:pt x="0" y="252730"/>
                  </a:lnTo>
                  <a:lnTo>
                    <a:pt x="61594" y="375920"/>
                  </a:lnTo>
                  <a:lnTo>
                    <a:pt x="113029" y="273050"/>
                  </a:lnTo>
                  <a:lnTo>
                    <a:pt x="41275" y="273050"/>
                  </a:lnTo>
                  <a:lnTo>
                    <a:pt x="41275" y="252730"/>
                  </a:lnTo>
                  <a:close/>
                </a:path>
                <a:path w="123190" h="375919">
                  <a:moveTo>
                    <a:pt x="82550" y="0"/>
                  </a:moveTo>
                  <a:lnTo>
                    <a:pt x="41275" y="0"/>
                  </a:lnTo>
                  <a:lnTo>
                    <a:pt x="41275" y="273050"/>
                  </a:lnTo>
                  <a:lnTo>
                    <a:pt x="82550" y="273050"/>
                  </a:lnTo>
                  <a:lnTo>
                    <a:pt x="82550" y="0"/>
                  </a:lnTo>
                  <a:close/>
                </a:path>
                <a:path w="123190" h="375919">
                  <a:moveTo>
                    <a:pt x="123189" y="252730"/>
                  </a:moveTo>
                  <a:lnTo>
                    <a:pt x="82550" y="252730"/>
                  </a:lnTo>
                  <a:lnTo>
                    <a:pt x="82550" y="273050"/>
                  </a:lnTo>
                  <a:lnTo>
                    <a:pt x="113029" y="273050"/>
                  </a:lnTo>
                  <a:lnTo>
                    <a:pt x="123189" y="252730"/>
                  </a:lnTo>
                  <a:close/>
                </a:path>
              </a:pathLst>
            </a:custGeom>
            <a:solidFill>
              <a:srgbClr val="D27D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5909" y="3298189"/>
              <a:ext cx="3629660" cy="300037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413750" y="5293359"/>
              <a:ext cx="563880" cy="123825"/>
            </a:xfrm>
            <a:custGeom>
              <a:avLst/>
              <a:gdLst/>
              <a:ahLst/>
              <a:cxnLst/>
              <a:rect l="l" t="t" r="r" b="b"/>
              <a:pathLst>
                <a:path w="563879" h="123825">
                  <a:moveTo>
                    <a:pt x="440690" y="0"/>
                  </a:moveTo>
                  <a:lnTo>
                    <a:pt x="440690" y="123824"/>
                  </a:lnTo>
                  <a:lnTo>
                    <a:pt x="523240" y="82549"/>
                  </a:lnTo>
                  <a:lnTo>
                    <a:pt x="461009" y="82549"/>
                  </a:lnTo>
                  <a:lnTo>
                    <a:pt x="461009" y="41274"/>
                  </a:lnTo>
                  <a:lnTo>
                    <a:pt x="523240" y="41274"/>
                  </a:lnTo>
                  <a:lnTo>
                    <a:pt x="440690" y="0"/>
                  </a:lnTo>
                  <a:close/>
                </a:path>
                <a:path w="563879" h="123825">
                  <a:moveTo>
                    <a:pt x="440690" y="41274"/>
                  </a:moveTo>
                  <a:lnTo>
                    <a:pt x="0" y="41274"/>
                  </a:lnTo>
                  <a:lnTo>
                    <a:pt x="0" y="82549"/>
                  </a:lnTo>
                  <a:lnTo>
                    <a:pt x="440690" y="82549"/>
                  </a:lnTo>
                  <a:lnTo>
                    <a:pt x="440690" y="41274"/>
                  </a:lnTo>
                  <a:close/>
                </a:path>
                <a:path w="563879" h="123825">
                  <a:moveTo>
                    <a:pt x="523240" y="41274"/>
                  </a:moveTo>
                  <a:lnTo>
                    <a:pt x="461009" y="41274"/>
                  </a:lnTo>
                  <a:lnTo>
                    <a:pt x="461009" y="82549"/>
                  </a:lnTo>
                  <a:lnTo>
                    <a:pt x="523240" y="82549"/>
                  </a:lnTo>
                  <a:lnTo>
                    <a:pt x="563879" y="62229"/>
                  </a:lnTo>
                  <a:lnTo>
                    <a:pt x="523240" y="41274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230110" y="4173220"/>
              <a:ext cx="1183640" cy="1182370"/>
            </a:xfrm>
            <a:custGeom>
              <a:avLst/>
              <a:gdLst/>
              <a:ahLst/>
              <a:cxnLst/>
              <a:rect l="l" t="t" r="r" b="b"/>
              <a:pathLst>
                <a:path w="1183640" h="1182370">
                  <a:moveTo>
                    <a:pt x="0" y="0"/>
                  </a:moveTo>
                  <a:lnTo>
                    <a:pt x="1183640" y="1182369"/>
                  </a:lnTo>
                </a:path>
              </a:pathLst>
            </a:custGeom>
            <a:ln w="32003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5355971" y="958850"/>
          <a:ext cx="6083300" cy="16300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0565"/>
                <a:gridCol w="5372735"/>
              </a:tblGrid>
              <a:tr h="707390">
                <a:tc gridSpan="2"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устанавливает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нормы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профессиональной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этики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651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педагогических</a:t>
                      </a:r>
                      <a:r>
                        <a:rPr sz="2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работников</a:t>
                      </a:r>
                      <a:r>
                        <a:rPr sz="20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ДОУ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19050">
                      <a:solidFill>
                        <a:srgbClr val="D27D77"/>
                      </a:solidFill>
                      <a:prstDash val="solid"/>
                    </a:lnL>
                    <a:lnR w="19050">
                      <a:solidFill>
                        <a:srgbClr val="D27D77"/>
                      </a:solidFill>
                      <a:prstDash val="solid"/>
                    </a:lnR>
                    <a:lnT w="19050">
                      <a:solidFill>
                        <a:srgbClr val="D27D77"/>
                      </a:solidFill>
                      <a:prstDash val="solid"/>
                    </a:lnT>
                    <a:lnB w="28575">
                      <a:solidFill>
                        <a:srgbClr val="D27D77"/>
                      </a:solidFill>
                      <a:prstDash val="solid"/>
                    </a:lnB>
                    <a:solidFill>
                      <a:srgbClr val="EFD2D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922655">
                <a:tc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28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!!!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184785" marB="0">
                    <a:lnL w="19050">
                      <a:solidFill>
                        <a:srgbClr val="D27D77"/>
                      </a:solidFill>
                      <a:prstDash val="solid"/>
                    </a:lnL>
                    <a:lnR w="19050">
                      <a:solidFill>
                        <a:srgbClr val="D27D77"/>
                      </a:solidFill>
                      <a:prstDash val="solid"/>
                    </a:lnR>
                    <a:lnT w="28575" cap="flat" cmpd="sng" algn="ctr">
                      <a:solidFill>
                        <a:srgbClr val="D27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D27D7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8285" marR="226695" algn="ctr">
                        <a:lnSpc>
                          <a:spcPct val="99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обязательны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8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всех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педагогических</a:t>
                      </a:r>
                      <a:r>
                        <a:rPr sz="1800" spc="3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работников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независимо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должности,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наличия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наград,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стажа работы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19050">
                      <a:solidFill>
                        <a:srgbClr val="D27D77"/>
                      </a:solidFill>
                      <a:prstDash val="solid"/>
                    </a:lnL>
                    <a:lnR w="19050">
                      <a:solidFill>
                        <a:srgbClr val="D27D77"/>
                      </a:solidFill>
                      <a:prstDash val="solid"/>
                    </a:lnR>
                    <a:lnT w="19050">
                      <a:solidFill>
                        <a:srgbClr val="D27D77"/>
                      </a:solidFill>
                      <a:prstDash val="solid"/>
                    </a:lnT>
                    <a:lnB w="19050">
                      <a:solidFill>
                        <a:srgbClr val="D27D7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875030" y="1247139"/>
            <a:ext cx="3793490" cy="1016000"/>
          </a:xfrm>
          <a:prstGeom prst="rect">
            <a:avLst/>
          </a:prstGeom>
          <a:solidFill>
            <a:srgbClr val="C5D4E7"/>
          </a:solidFill>
          <a:ln w="16001">
            <a:solidFill>
              <a:srgbClr val="335276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700405">
              <a:lnSpc>
                <a:spcPts val="2395"/>
              </a:lnSpc>
              <a:spcBef>
                <a:spcPts val="290"/>
              </a:spcBef>
            </a:pPr>
            <a:r>
              <a:rPr sz="2000" b="1" dirty="0">
                <a:latin typeface="Times New Roman"/>
                <a:cs typeface="Times New Roman"/>
              </a:rPr>
              <a:t>Положение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о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нормах</a:t>
            </a:r>
            <a:endParaRPr sz="2000">
              <a:latin typeface="Times New Roman"/>
              <a:cs typeface="Times New Roman"/>
            </a:endParaRPr>
          </a:p>
          <a:p>
            <a:pPr marL="301625" marR="288290" indent="141605">
              <a:lnSpc>
                <a:spcPts val="2430"/>
              </a:lnSpc>
              <a:spcBef>
                <a:spcPts val="50"/>
              </a:spcBef>
            </a:pPr>
            <a:r>
              <a:rPr sz="2000" b="1" dirty="0">
                <a:latin typeface="Times New Roman"/>
                <a:cs typeface="Times New Roman"/>
              </a:rPr>
              <a:t>профессиональной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этики </a:t>
            </a:r>
            <a:r>
              <a:rPr sz="2000" b="1" spc="-10" dirty="0">
                <a:latin typeface="Times New Roman"/>
                <a:cs typeface="Times New Roman"/>
              </a:rPr>
              <a:t>педагогических</a:t>
            </a:r>
            <a:r>
              <a:rPr sz="2000" b="1" spc="-10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работников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73370" y="2955925"/>
            <a:ext cx="6082665" cy="1200150"/>
          </a:xfrm>
          <a:prstGeom prst="rect">
            <a:avLst/>
          </a:prstGeom>
          <a:solidFill>
            <a:srgbClr val="EFD2D2"/>
          </a:solidFill>
          <a:ln w="9905">
            <a:solidFill>
              <a:srgbClr val="D27D77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60"/>
              </a:spcBef>
            </a:pP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контроля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соблюдения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Положения,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поддержки</a:t>
            </a:r>
            <a:endParaRPr sz="1800">
              <a:latin typeface="Times New Roman"/>
              <a:cs typeface="Times New Roman"/>
            </a:endParaRPr>
          </a:p>
          <a:p>
            <a:pPr marL="120650" marR="112395" algn="ctr">
              <a:lnSpc>
                <a:spcPts val="2120"/>
              </a:lnSpc>
              <a:spcBef>
                <a:spcPts val="105"/>
              </a:spcBef>
            </a:pPr>
            <a:r>
              <a:rPr sz="1800" spc="-10" dirty="0">
                <a:latin typeface="Times New Roman"/>
                <a:cs typeface="Times New Roman"/>
              </a:rPr>
              <a:t>педагогических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работников,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оказания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им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консультационной </a:t>
            </a:r>
            <a:r>
              <a:rPr sz="1800" dirty="0">
                <a:latin typeface="Times New Roman"/>
                <a:cs typeface="Times New Roman"/>
              </a:rPr>
              <a:t>помощи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вопросах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профессиональной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этики,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также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2125"/>
              </a:lnSpc>
            </a:pPr>
            <a:r>
              <a:rPr sz="1800" dirty="0">
                <a:latin typeface="Times New Roman"/>
                <a:cs typeface="Times New Roman"/>
              </a:rPr>
              <a:t>урегулирования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спорных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ситуаций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22715" y="4286884"/>
            <a:ext cx="2432685" cy="2032000"/>
          </a:xfrm>
          <a:prstGeom prst="rect">
            <a:avLst/>
          </a:prstGeom>
          <a:solidFill>
            <a:srgbClr val="FFFFFF"/>
          </a:solidFill>
          <a:ln w="32003">
            <a:solidFill>
              <a:srgbClr val="C00000"/>
            </a:solidFill>
          </a:ln>
        </p:spPr>
        <p:txBody>
          <a:bodyPr vert="horz" wrap="square" lIns="0" tIns="590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65"/>
              </a:spcBef>
            </a:pPr>
            <a:endParaRPr sz="1800">
              <a:latin typeface="Times New Roman"/>
              <a:cs typeface="Times New Roman"/>
            </a:endParaRPr>
          </a:p>
          <a:p>
            <a:pPr marL="241300" marR="229235" indent="-635" algn="ctr">
              <a:lnSpc>
                <a:spcPts val="215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Комиссия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по </a:t>
            </a:r>
            <a:r>
              <a:rPr sz="1800" b="1" spc="-10" dirty="0">
                <a:latin typeface="Times New Roman"/>
                <a:cs typeface="Times New Roman"/>
              </a:rPr>
              <a:t>профессиональной</a:t>
            </a:r>
            <a:endParaRPr sz="1800">
              <a:latin typeface="Times New Roman"/>
              <a:cs typeface="Times New Roman"/>
            </a:endParaRPr>
          </a:p>
          <a:p>
            <a:pPr marL="94615" marR="82550" algn="ctr">
              <a:lnSpc>
                <a:spcPts val="2140"/>
              </a:lnSpc>
              <a:spcBef>
                <a:spcPts val="25"/>
              </a:spcBef>
            </a:pPr>
            <a:r>
              <a:rPr sz="1800" b="1" dirty="0">
                <a:latin typeface="Times New Roman"/>
                <a:cs typeface="Times New Roman"/>
              </a:rPr>
              <a:t>этике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педагогических работников</a:t>
            </a:r>
            <a:endParaRPr sz="1800">
              <a:latin typeface="Times New Roman"/>
              <a:cs typeface="Times New Roman"/>
            </a:endParaRPr>
          </a:p>
          <a:p>
            <a:pPr marL="635" algn="ctr">
              <a:lnSpc>
                <a:spcPts val="1590"/>
              </a:lnSpc>
            </a:pPr>
            <a:r>
              <a:rPr sz="1400" i="1" spc="-20" dirty="0">
                <a:latin typeface="Times New Roman"/>
                <a:cs typeface="Times New Roman"/>
              </a:rPr>
              <a:t>(создается</a:t>
            </a:r>
            <a:r>
              <a:rPr sz="1400" i="1" spc="-3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приказом</a:t>
            </a:r>
            <a:endParaRPr sz="1400">
              <a:latin typeface="Times New Roman"/>
              <a:cs typeface="Times New Roman"/>
            </a:endParaRPr>
          </a:p>
          <a:p>
            <a:pPr marL="20955" algn="ctr">
              <a:lnSpc>
                <a:spcPts val="1670"/>
              </a:lnSpc>
            </a:pPr>
            <a:r>
              <a:rPr sz="1400" i="1" spc="-10" dirty="0">
                <a:latin typeface="Times New Roman"/>
                <a:cs typeface="Times New Roman"/>
              </a:rPr>
              <a:t>руководителя)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84631" y="54864"/>
            <a:ext cx="10008235" cy="299085"/>
          </a:xfrm>
          <a:prstGeom prst="rect">
            <a:avLst/>
          </a:prstGeom>
          <a:solidFill>
            <a:srgbClr val="792C24"/>
          </a:solidFill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2320"/>
              </a:lnSpc>
            </a:pPr>
            <a:r>
              <a:rPr sz="2000" dirty="0"/>
              <a:t>ЛОКАЛЬНЫЕ</a:t>
            </a:r>
            <a:r>
              <a:rPr sz="2000" spc="-100" dirty="0"/>
              <a:t> </a:t>
            </a:r>
            <a:r>
              <a:rPr sz="2000" dirty="0"/>
              <a:t>АКТЫ</a:t>
            </a:r>
            <a:r>
              <a:rPr sz="2000" spc="-7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60" dirty="0"/>
              <a:t> </a:t>
            </a:r>
            <a:r>
              <a:rPr dirty="0"/>
              <a:t>о</a:t>
            </a:r>
            <a:r>
              <a:rPr spc="-65" dirty="0"/>
              <a:t> </a:t>
            </a:r>
            <a:r>
              <a:rPr dirty="0"/>
              <a:t>нормах</a:t>
            </a:r>
            <a:r>
              <a:rPr spc="-65" dirty="0"/>
              <a:t> </a:t>
            </a:r>
            <a:r>
              <a:rPr spc="-10" dirty="0"/>
              <a:t>профессиональной</a:t>
            </a:r>
            <a:r>
              <a:rPr spc="-5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4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3869" y="19684"/>
            <a:ext cx="11220450" cy="6421120"/>
            <a:chOff x="483869" y="19684"/>
            <a:chExt cx="11220450" cy="6421120"/>
          </a:xfrm>
        </p:grpSpPr>
        <p:sp>
          <p:nvSpPr>
            <p:cNvPr id="3" name="object 3"/>
            <p:cNvSpPr/>
            <p:nvPr/>
          </p:nvSpPr>
          <p:spPr>
            <a:xfrm>
              <a:off x="483869" y="19684"/>
              <a:ext cx="10007600" cy="400050"/>
            </a:xfrm>
            <a:custGeom>
              <a:avLst/>
              <a:gdLst/>
              <a:ahLst/>
              <a:cxnLst/>
              <a:rect l="l" t="t" r="r" b="b"/>
              <a:pathLst>
                <a:path w="10007600" h="400050">
                  <a:moveTo>
                    <a:pt x="10007600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10007600" y="400050"/>
                  </a:lnTo>
                  <a:lnTo>
                    <a:pt x="10007600" y="0"/>
                  </a:lnTo>
                  <a:close/>
                </a:path>
              </a:pathLst>
            </a:custGeom>
            <a:solidFill>
              <a:srgbClr val="792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3869" y="419734"/>
              <a:ext cx="11220450" cy="6021070"/>
            </a:xfrm>
            <a:custGeom>
              <a:avLst/>
              <a:gdLst/>
              <a:ahLst/>
              <a:cxnLst/>
              <a:rect l="l" t="t" r="r" b="b"/>
              <a:pathLst>
                <a:path w="11220450" h="6021070">
                  <a:moveTo>
                    <a:pt x="11220450" y="0"/>
                  </a:moveTo>
                  <a:lnTo>
                    <a:pt x="0" y="0"/>
                  </a:lnTo>
                  <a:lnTo>
                    <a:pt x="0" y="6021070"/>
                  </a:lnTo>
                  <a:lnTo>
                    <a:pt x="11220450" y="6021070"/>
                  </a:lnTo>
                  <a:lnTo>
                    <a:pt x="11220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ЛОКАЛЬНЫЕ</a:t>
            </a:r>
            <a:r>
              <a:rPr sz="2000" spc="-70" dirty="0"/>
              <a:t> </a:t>
            </a:r>
            <a:r>
              <a:rPr sz="2000" dirty="0"/>
              <a:t>АКТЫ</a:t>
            </a:r>
            <a:r>
              <a:rPr sz="2000" spc="-45" dirty="0"/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pc="-10" dirty="0"/>
              <a:t>Положение</a:t>
            </a:r>
            <a:r>
              <a:rPr spc="-45" dirty="0"/>
              <a:t> </a:t>
            </a:r>
            <a:r>
              <a:rPr dirty="0"/>
              <a:t>о</a:t>
            </a:r>
            <a:r>
              <a:rPr spc="-50" dirty="0"/>
              <a:t> </a:t>
            </a:r>
            <a:r>
              <a:rPr spc="-10" dirty="0"/>
              <a:t>нормах</a:t>
            </a:r>
            <a:r>
              <a:rPr spc="-50" dirty="0"/>
              <a:t> </a:t>
            </a:r>
            <a:r>
              <a:rPr spc="-10" dirty="0"/>
              <a:t>профессиональной</a:t>
            </a:r>
            <a:r>
              <a:rPr spc="-35" dirty="0"/>
              <a:t> </a:t>
            </a:r>
            <a:r>
              <a:rPr spc="-10" dirty="0"/>
              <a:t>этики</a:t>
            </a:r>
            <a:r>
              <a:rPr spc="-60" dirty="0"/>
              <a:t> </a:t>
            </a:r>
            <a:r>
              <a:rPr spc="-10" dirty="0"/>
              <a:t>педагогических</a:t>
            </a:r>
            <a:r>
              <a:rPr spc="-35" dirty="0"/>
              <a:t> </a:t>
            </a:r>
            <a:r>
              <a:rPr spc="-10" dirty="0"/>
              <a:t>работников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955545" y="1300225"/>
          <a:ext cx="8131809" cy="39154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0745"/>
                <a:gridCol w="5981064"/>
              </a:tblGrid>
              <a:tr h="92456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35276"/>
                      </a:solidFill>
                      <a:prstDash val="solid"/>
                    </a:lnL>
                    <a:lnR w="19050">
                      <a:solidFill>
                        <a:srgbClr val="335276"/>
                      </a:solidFill>
                      <a:prstDash val="solid"/>
                    </a:lnR>
                    <a:lnT w="12700">
                      <a:solidFill>
                        <a:srgbClr val="335276"/>
                      </a:solidFill>
                      <a:prstDash val="solid"/>
                    </a:lnT>
                    <a:lnB w="28575">
                      <a:solidFill>
                        <a:srgbClr val="33527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Ответственность</a:t>
                      </a:r>
                      <a:r>
                        <a:rPr sz="1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8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нарушение</a:t>
                      </a:r>
                      <a:r>
                        <a:rPr sz="18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настоящего</a:t>
                      </a:r>
                      <a:r>
                        <a:rPr sz="1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Положения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L w="19050">
                      <a:solidFill>
                        <a:srgbClr val="335276"/>
                      </a:solidFill>
                      <a:prstDash val="solid"/>
                    </a:lnL>
                    <a:lnR w="12700">
                      <a:solidFill>
                        <a:srgbClr val="335276"/>
                      </a:solidFill>
                      <a:prstDash val="solid"/>
                    </a:lnR>
                    <a:lnT w="12700">
                      <a:solidFill>
                        <a:srgbClr val="335276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6964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335276"/>
                      </a:solidFill>
                      <a:prstDash val="solid"/>
                    </a:lnL>
                    <a:lnR w="19050">
                      <a:solidFill>
                        <a:srgbClr val="335276"/>
                      </a:solidFill>
                      <a:prstDash val="solid"/>
                    </a:lnR>
                    <a:lnT w="12700">
                      <a:solidFill>
                        <a:srgbClr val="335276"/>
                      </a:solidFill>
                      <a:prstDash val="solid"/>
                    </a:lnT>
                    <a:lnB w="28575">
                      <a:solidFill>
                        <a:srgbClr val="33527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Нарушение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требований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настоящего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Положения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84480" marR="259079" indent="-1905" algn="ctr">
                        <a:lnSpc>
                          <a:spcPct val="114799"/>
                        </a:lnSpc>
                        <a:spcBef>
                          <a:spcPts val="1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квалифицируется</a:t>
                      </a:r>
                      <a:r>
                        <a:rPr sz="18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как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неисполнение</a:t>
                      </a:r>
                      <a:r>
                        <a:rPr sz="18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ненадлежащее исполнение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педагогическим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работником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своих обязанностей,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которое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учитывается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проведении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его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аттестации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влечет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либо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моральное,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либо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одно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из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808990" marR="784860" algn="ctr">
                        <a:lnSpc>
                          <a:spcPts val="2490"/>
                        </a:lnSpc>
                        <a:spcBef>
                          <a:spcPts val="130"/>
                        </a:spcBef>
                      </a:pP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установленных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трудовым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законодательством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дисциплинарных</a:t>
                      </a:r>
                      <a:r>
                        <a:rPr sz="1800" spc="-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взысканий.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99060" marB="0">
                    <a:lnL w="19050">
                      <a:solidFill>
                        <a:srgbClr val="335276"/>
                      </a:solidFill>
                      <a:prstDash val="solid"/>
                    </a:lnL>
                    <a:lnR w="12700">
                      <a:solidFill>
                        <a:srgbClr val="335276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33527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021205">
                <a:tc>
                  <a:txBody>
                    <a:bodyPr/>
                    <a:lstStyle/>
                    <a:p>
                      <a:pPr marL="424815" marR="397510" algn="ctr">
                        <a:lnSpc>
                          <a:spcPts val="2140"/>
                        </a:lnSpc>
                        <a:spcBef>
                          <a:spcPts val="355"/>
                        </a:spcBef>
                      </a:pP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Положение</a:t>
                      </a:r>
                      <a:r>
                        <a:rPr sz="18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0" dirty="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нормах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06680" marR="81915" algn="ctr">
                        <a:lnSpc>
                          <a:spcPts val="2150"/>
                        </a:lnSpc>
                        <a:spcBef>
                          <a:spcPts val="20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профессиональной этики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74320" marR="250190" algn="ctr">
                        <a:lnSpc>
                          <a:spcPts val="215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педагогических работников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335276"/>
                      </a:solidFill>
                      <a:prstDash val="solid"/>
                    </a:lnL>
                    <a:lnR w="19050">
                      <a:solidFill>
                        <a:srgbClr val="335276"/>
                      </a:solidFill>
                      <a:prstDash val="solid"/>
                    </a:lnR>
                    <a:lnT w="28575" cap="flat" cmpd="sng" algn="ctr">
                      <a:solidFill>
                        <a:srgbClr val="3352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335276"/>
                      </a:solidFill>
                      <a:prstDash val="solid"/>
                    </a:lnB>
                    <a:solidFill>
                      <a:srgbClr val="D5E0E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9060" marB="0">
                    <a:lnL w="19050">
                      <a:solidFill>
                        <a:srgbClr val="335276"/>
                      </a:solidFill>
                      <a:prstDash val="solid"/>
                    </a:lnL>
                    <a:lnR w="12700">
                      <a:solidFill>
                        <a:srgbClr val="335276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33527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2310" y="1316736"/>
            <a:ext cx="2133345" cy="187096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87039" y="2388235"/>
            <a:ext cx="51060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000000"/>
                </a:solidFill>
              </a:rPr>
              <a:t>Спасибо</a:t>
            </a:r>
            <a:r>
              <a:rPr sz="4000" spc="-150" dirty="0">
                <a:solidFill>
                  <a:srgbClr val="000000"/>
                </a:solidFill>
              </a:rPr>
              <a:t> </a:t>
            </a:r>
            <a:r>
              <a:rPr sz="4000" dirty="0">
                <a:solidFill>
                  <a:srgbClr val="000000"/>
                </a:solidFill>
              </a:rPr>
              <a:t>за</a:t>
            </a:r>
            <a:r>
              <a:rPr sz="4000" spc="-130" dirty="0">
                <a:solidFill>
                  <a:srgbClr val="000000"/>
                </a:solidFill>
              </a:rPr>
              <a:t> </a:t>
            </a:r>
            <a:r>
              <a:rPr sz="4000" spc="-10" dirty="0">
                <a:solidFill>
                  <a:srgbClr val="000000"/>
                </a:solidFill>
              </a:rPr>
              <a:t>внимание!</a:t>
            </a:r>
            <a:endParaRPr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2401</Words>
  <Application>Microsoft Office PowerPoint</Application>
  <PresentationFormat>Произвольный</PresentationFormat>
  <Paragraphs>380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Office Theme</vt:lpstr>
      <vt:lpstr>Предупреждение и противодействие коррупции</vt:lpstr>
      <vt:lpstr>Коррупция</vt:lpstr>
      <vt:lpstr>Противодействие коррупции</vt:lpstr>
      <vt:lpstr>Предупреждение коррупции</vt:lpstr>
      <vt:lpstr>НОРМАТИВНАЯ БАЗА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ЛОКАЛЬНЫЕ АКТЫ - Положение о нормах профессиональной этики педагогических работников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Предупреждение и противодействие коррупции</dc:title>
  <dc:creator>МОУ</dc:creator>
  <cp:lastModifiedBy>1</cp:lastModifiedBy>
  <cp:revision>3</cp:revision>
  <dcterms:created xsi:type="dcterms:W3CDTF">2025-10-24T12:16:31Z</dcterms:created>
  <dcterms:modified xsi:type="dcterms:W3CDTF">2025-10-31T06:41:58Z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2023-06-01T00:00:00Z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2025-10-24T00:00:00Z</vt:filetime>
  </property>
  <property fmtid="{D5CDD505-2E9C-101B-9397-08002B2CF9AE}" pid="5" name="Producer">
    <vt:lpwstr>Microsoft® Office Word 2007</vt:lpwstr>
  </property>
</Properties>
</file>